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74" r:id="rId3"/>
    <p:sldId id="284" r:id="rId4"/>
    <p:sldId id="275" r:id="rId5"/>
    <p:sldId id="277" r:id="rId6"/>
    <p:sldId id="276" r:id="rId7"/>
    <p:sldId id="285" r:id="rId8"/>
    <p:sldId id="286" r:id="rId9"/>
    <p:sldId id="287" r:id="rId10"/>
    <p:sldId id="278" r:id="rId11"/>
    <p:sldId id="300" r:id="rId12"/>
    <p:sldId id="272" r:id="rId13"/>
    <p:sldId id="288" r:id="rId14"/>
    <p:sldId id="289" r:id="rId15"/>
    <p:sldId id="290" r:id="rId16"/>
    <p:sldId id="273" r:id="rId17"/>
    <p:sldId id="291" r:id="rId18"/>
    <p:sldId id="292" r:id="rId19"/>
    <p:sldId id="293" r:id="rId20"/>
    <p:sldId id="294" r:id="rId21"/>
    <p:sldId id="295" r:id="rId22"/>
    <p:sldId id="296" r:id="rId23"/>
    <p:sldId id="297" r:id="rId24"/>
    <p:sldId id="298" r:id="rId25"/>
    <p:sldId id="267" r:id="rId26"/>
    <p:sldId id="299" r:id="rId27"/>
  </p:sldIdLst>
  <p:sldSz cx="12188825"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7677">
          <p15:clr>
            <a:srgbClr val="A4A3A4"/>
          </p15:clr>
        </p15:guide>
        <p15:guide id="3" orient="horz" pos="908">
          <p15:clr>
            <a:srgbClr val="A4A3A4"/>
          </p15:clr>
        </p15:guide>
        <p15:guide id="4" pos="384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414042"/>
    <a:srgbClr val="FFFFFF"/>
    <a:srgbClr val="E6E7E8"/>
    <a:srgbClr val="D1D3D4"/>
    <a:srgbClr val="BCBEC0"/>
    <a:srgbClr val="A7A9AC"/>
    <a:srgbClr val="939598"/>
    <a:srgbClr val="808285"/>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82" autoAdjust="0"/>
    <p:restoredTop sz="84244" autoAdjust="0"/>
  </p:normalViewPr>
  <p:slideViewPr>
    <p:cSldViewPr snapToGrid="0" snapToObjects="1" showGuides="1">
      <p:cViewPr varScale="1">
        <p:scale>
          <a:sx n="78" d="100"/>
          <a:sy n="78" d="100"/>
        </p:scale>
        <p:origin x="624" y="168"/>
      </p:cViewPr>
      <p:guideLst>
        <p:guide orient="horz" pos="2166"/>
        <p:guide pos="7677"/>
        <p:guide orient="horz" pos="908"/>
        <p:guide pos="3849"/>
      </p:guideLst>
    </p:cSldViewPr>
  </p:slideViewPr>
  <p:notesTextViewPr>
    <p:cViewPr>
      <p:scale>
        <a:sx n="100" d="100"/>
        <a:sy n="100" d="100"/>
      </p:scale>
      <p:origin x="0" y="0"/>
    </p:cViewPr>
  </p:notesTextViewPr>
  <p:sorterViewPr>
    <p:cViewPr>
      <p:scale>
        <a:sx n="58" d="100"/>
        <a:sy n="58" d="100"/>
      </p:scale>
      <p:origin x="0" y="1203"/>
    </p:cViewPr>
  </p:sorterViewPr>
  <p:notesViewPr>
    <p:cSldViewPr snapToGrid="0" snapToObjects="1">
      <p:cViewPr varScale="1">
        <p:scale>
          <a:sx n="93" d="100"/>
          <a:sy n="93" d="100"/>
        </p:scale>
        <p:origin x="358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6" tIns="46648" rIns="93296" bIns="46648" rtlCol="0"/>
          <a:lstStyle>
            <a:lvl1pPr algn="l">
              <a:defRPr sz="13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8131" y="1"/>
            <a:ext cx="3043343" cy="465455"/>
          </a:xfrm>
          <a:prstGeom prst="rect">
            <a:avLst/>
          </a:prstGeom>
        </p:spPr>
        <p:txBody>
          <a:bodyPr vert="horz" lIns="93296" tIns="46648" rIns="93296" bIns="46648" rtlCol="0"/>
          <a:lstStyle>
            <a:lvl1pPr algn="r">
              <a:defRPr sz="1300"/>
            </a:lvl1pPr>
          </a:lstStyle>
          <a:p>
            <a:fld id="{AD501CEF-2510-4D83-B05C-6C2C94A5B5CE}" type="datetimeFigureOut">
              <a:rPr lang="en-US" smtClean="0">
                <a:latin typeface="Arial" panose="020B0604020202020204" pitchFamily="34" charset="0"/>
              </a:rPr>
              <a:t>12/20/17</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96" tIns="46648" rIns="93296" bIns="46648" rtlCol="0" anchor="b"/>
          <a:lstStyle>
            <a:lvl1pPr algn="l">
              <a:defRPr sz="13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8131" y="8842031"/>
            <a:ext cx="3043343" cy="465455"/>
          </a:xfrm>
          <a:prstGeom prst="rect">
            <a:avLst/>
          </a:prstGeom>
        </p:spPr>
        <p:txBody>
          <a:bodyPr vert="horz" lIns="93296" tIns="46648" rIns="93296" bIns="46648" rtlCol="0" anchor="b"/>
          <a:lstStyle>
            <a:lvl1pPr algn="r">
              <a:defRPr sz="1300"/>
            </a:lvl1pPr>
          </a:lstStyle>
          <a:p>
            <a:fld id="{1E9D9415-2E0E-449C-AAA4-9B13757014C4}"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92783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6" tIns="46648" rIns="93296" bIns="46648"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8131" y="1"/>
            <a:ext cx="3043343" cy="465455"/>
          </a:xfrm>
          <a:prstGeom prst="rect">
            <a:avLst/>
          </a:prstGeom>
        </p:spPr>
        <p:txBody>
          <a:bodyPr vert="horz" lIns="93296" tIns="46648" rIns="93296" bIns="46648" rtlCol="0"/>
          <a:lstStyle>
            <a:lvl1pPr algn="r">
              <a:defRPr sz="1300">
                <a:latin typeface="Arial" panose="020B0604020202020204" pitchFamily="34" charset="0"/>
              </a:defRPr>
            </a:lvl1pPr>
          </a:lstStyle>
          <a:p>
            <a:fld id="{3C0EB677-3968-4D5D-9A31-C01A83E01C2F}" type="datetimeFigureOut">
              <a:rPr lang="en-US" smtClean="0"/>
              <a:pPr/>
              <a:t>12/20/17</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96" tIns="46648" rIns="93296" bIns="46648"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96" tIns="46648" rIns="93296" bIns="4664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96" tIns="46648" rIns="93296" bIns="46648"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8131" y="8842031"/>
            <a:ext cx="3043343" cy="465455"/>
          </a:xfrm>
          <a:prstGeom prst="rect">
            <a:avLst/>
          </a:prstGeom>
        </p:spPr>
        <p:txBody>
          <a:bodyPr vert="horz" lIns="93296" tIns="46648" rIns="93296" bIns="46648" rtlCol="0" anchor="b"/>
          <a:lstStyle>
            <a:lvl1pPr algn="r">
              <a:defRPr sz="1300">
                <a:latin typeface="Arial" panose="020B0604020202020204" pitchFamily="34" charset="0"/>
              </a:defRPr>
            </a:lvl1pPr>
          </a:lstStyle>
          <a:p>
            <a:fld id="{D95807FB-1213-4A92-9A80-793965F70740}" type="slidenum">
              <a:rPr lang="en-US" smtClean="0"/>
              <a:pPr/>
              <a:t>‹#›</a:t>
            </a:fld>
            <a:endParaRPr lang="en-US" dirty="0"/>
          </a:p>
        </p:txBody>
      </p:sp>
    </p:spTree>
    <p:extLst>
      <p:ext uri="{BB962C8B-B14F-4D97-AF65-F5344CB8AC3E}">
        <p14:creationId xmlns:p14="http://schemas.microsoft.com/office/powerpoint/2010/main" val="392903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bwMode="auto">
          <a:xfrm>
            <a:off x="1184275" y="698500"/>
            <a:ext cx="4654550" cy="3490913"/>
          </a:xfrm>
          <a:solidFill>
            <a:srgbClr val="FFFFFF"/>
          </a:solidFill>
          <a:ln>
            <a:solidFill>
              <a:srgbClr val="000000"/>
            </a:solidFill>
            <a:miter lim="800000"/>
            <a:headEnd/>
            <a:tailEnd/>
          </a:ln>
        </p:spPr>
      </p:sp>
      <p:sp>
        <p:nvSpPr>
          <p:cNvPr id="7270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wrap="square" numCol="1" anchor="t" anchorCtr="0" compatLnSpc="1">
            <a:prstTxWarp prst="textNoShape">
              <a:avLst/>
            </a:prstTxWarp>
          </a:bodyPr>
          <a:lstStyle/>
          <a:p>
            <a:pPr>
              <a:lnSpc>
                <a:spcPct val="93000"/>
              </a:lnSpc>
              <a:tabLst>
                <a:tab pos="738812" algn="l"/>
                <a:tab pos="1477625" algn="l"/>
                <a:tab pos="2216437" algn="l"/>
                <a:tab pos="2955249" algn="l"/>
                <a:tab pos="3694062" algn="l"/>
                <a:tab pos="4432874" algn="l"/>
                <a:tab pos="5171686" algn="l"/>
                <a:tab pos="5599420" algn="l"/>
              </a:tabLst>
            </a:pPr>
            <a:r>
              <a:rPr lang="en-US" altLang="en-US" sz="1000">
                <a:solidFill>
                  <a:srgbClr val="000000"/>
                </a:solidFill>
                <a:latin typeface="Arial Unicode MS" pitchFamily="34" charset="-128"/>
                <a:ea typeface="Arial Unicode MS" pitchFamily="34" charset="-128"/>
                <a:cs typeface="Arial Unicode MS" pitchFamily="34" charset="-128"/>
                <a:sym typeface="Arial Unicode MS" pitchFamily="34" charset="-128"/>
              </a:rPr>
              <a:t>Figure 1. Biopsy Findings One and Five Years after Liver Transplantation in Recipients with HCV Infection after Transplantation and in Those without HCV Infection. The number of patients in each group is given in parentheses. P&lt;0.001 for the comparison of each variable between the HCV-positive and HCV-negative groups at five years.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2"/>
            <a:ext cx="7783997"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7"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Tree>
    <p:extLst>
      <p:ext uri="{BB962C8B-B14F-4D97-AF65-F5344CB8AC3E}">
        <p14:creationId xmlns:p14="http://schemas.microsoft.com/office/powerpoint/2010/main" val="144728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5"/>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spTree>
    <p:extLst>
      <p:ext uri="{BB962C8B-B14F-4D97-AF65-F5344CB8AC3E}">
        <p14:creationId xmlns:p14="http://schemas.microsoft.com/office/powerpoint/2010/main" val="231027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5"/>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1458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0"/>
            <a:ext cx="7783997"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Tree>
    <p:extLst>
      <p:ext uri="{BB962C8B-B14F-4D97-AF65-F5344CB8AC3E}">
        <p14:creationId xmlns:p14="http://schemas.microsoft.com/office/powerpoint/2010/main" val="19623757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1" y="2223880"/>
            <a:ext cx="7783997"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Tree>
    <p:extLst>
      <p:ext uri="{BB962C8B-B14F-4D97-AF65-F5344CB8AC3E}">
        <p14:creationId xmlns:p14="http://schemas.microsoft.com/office/powerpoint/2010/main" val="41028100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3"/>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Tree>
    <p:extLst>
      <p:ext uri="{BB962C8B-B14F-4D97-AF65-F5344CB8AC3E}">
        <p14:creationId xmlns:p14="http://schemas.microsoft.com/office/powerpoint/2010/main" val="33176035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
        <p:nvSpPr>
          <p:cNvPr id="2" name="Title 1"/>
          <p:cNvSpPr>
            <a:spLocks noGrp="1"/>
          </p:cNvSpPr>
          <p:nvPr>
            <p:ph type="title" hasCustomPrompt="1"/>
          </p:nvPr>
        </p:nvSpPr>
        <p:spPr>
          <a:xfrm>
            <a:off x="863601" y="2791902"/>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285748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1" y="0"/>
            <a:ext cx="12188826" cy="6858000"/>
          </a:xfrm>
          <a:prstGeom prst="rect">
            <a:avLst/>
          </a:prstGeom>
          <a:noFill/>
          <a:ln>
            <a:noFill/>
          </a:ln>
        </p:spPr>
      </p:pic>
      <p:sp>
        <p:nvSpPr>
          <p:cNvPr id="2" name="Title 1"/>
          <p:cNvSpPr>
            <a:spLocks noGrp="1"/>
          </p:cNvSpPr>
          <p:nvPr>
            <p:ph type="title" hasCustomPrompt="1"/>
          </p:nvPr>
        </p:nvSpPr>
        <p:spPr>
          <a:xfrm>
            <a:off x="1066801" y="1666741"/>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52814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0" y="386816"/>
            <a:ext cx="6056504" cy="6471184"/>
          </a:xfrm>
          <a:prstGeom prst="rect">
            <a:avLst/>
          </a:prstGeom>
          <a:noFill/>
          <a:ln>
            <a:noFill/>
          </a:ln>
        </p:spPr>
      </p:pic>
      <p:sp>
        <p:nvSpPr>
          <p:cNvPr id="2" name="Title 1"/>
          <p:cNvSpPr>
            <a:spLocks noGrp="1"/>
          </p:cNvSpPr>
          <p:nvPr>
            <p:ph type="title" hasCustomPrompt="1"/>
          </p:nvPr>
        </p:nvSpPr>
        <p:spPr>
          <a:xfrm>
            <a:off x="6223186" y="3865206"/>
            <a:ext cx="4578164"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spTree>
    <p:extLst>
      <p:ext uri="{BB962C8B-B14F-4D97-AF65-F5344CB8AC3E}">
        <p14:creationId xmlns:p14="http://schemas.microsoft.com/office/powerpoint/2010/main" val="19208154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1" y="-1"/>
            <a:ext cx="12188825" cy="6858001"/>
          </a:xfrm>
          <a:prstGeom prst="rect">
            <a:avLst/>
          </a:prstGeom>
        </p:spPr>
      </p:pic>
      <p:sp>
        <p:nvSpPr>
          <p:cNvPr id="2" name="Title 1"/>
          <p:cNvSpPr>
            <a:spLocks noGrp="1"/>
          </p:cNvSpPr>
          <p:nvPr>
            <p:ph type="title" hasCustomPrompt="1"/>
          </p:nvPr>
        </p:nvSpPr>
        <p:spPr>
          <a:xfrm>
            <a:off x="6956693" y="3130828"/>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643024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1" y="0"/>
            <a:ext cx="12188825" cy="6858000"/>
          </a:xfrm>
          <a:prstGeom prst="rect">
            <a:avLst/>
          </a:prstGeom>
        </p:spPr>
      </p:pic>
      <p:sp>
        <p:nvSpPr>
          <p:cNvPr id="2" name="Title 1"/>
          <p:cNvSpPr>
            <a:spLocks noGrp="1"/>
          </p:cNvSpPr>
          <p:nvPr>
            <p:ph type="title" hasCustomPrompt="1"/>
          </p:nvPr>
        </p:nvSpPr>
        <p:spPr>
          <a:xfrm>
            <a:off x="3516295" y="1220737"/>
            <a:ext cx="8316213"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4463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09" y="1200342"/>
            <a:ext cx="7783997"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09" y="3665825"/>
            <a:ext cx="7783997"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Tree>
    <p:extLst>
      <p:ext uri="{BB962C8B-B14F-4D97-AF65-F5344CB8AC3E}">
        <p14:creationId xmlns:p14="http://schemas.microsoft.com/office/powerpoint/2010/main" val="27874969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6"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a:t>
            </a:r>
            <a:r>
              <a:rPr lang="en-US" dirty="0" smtClean="0"/>
              <a:t>STYLE</a:t>
            </a:r>
            <a:endParaRPr lang="en-US" dirty="0"/>
          </a:p>
        </p:txBody>
      </p:sp>
    </p:spTree>
    <p:extLst>
      <p:ext uri="{BB962C8B-B14F-4D97-AF65-F5344CB8AC3E}">
        <p14:creationId xmlns:p14="http://schemas.microsoft.com/office/powerpoint/2010/main" val="1163620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1"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567873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4" cy="6858000"/>
          </a:xfrm>
          <a:prstGeom prst="rect">
            <a:avLst/>
          </a:prstGeom>
        </p:spPr>
      </p:pic>
      <p:sp>
        <p:nvSpPr>
          <p:cNvPr id="2" name="Title 1"/>
          <p:cNvSpPr>
            <a:spLocks noGrp="1"/>
          </p:cNvSpPr>
          <p:nvPr>
            <p:ph type="title" hasCustomPrompt="1"/>
          </p:nvPr>
        </p:nvSpPr>
        <p:spPr>
          <a:xfrm>
            <a:off x="7894527"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731341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8" y="0"/>
            <a:ext cx="12246120" cy="6858000"/>
          </a:xfrm>
          <a:prstGeom prst="rect">
            <a:avLst/>
          </a:prstGeom>
          <a:solidFill>
            <a:srgbClr val="F2F0F6"/>
          </a:solidFill>
        </p:spPr>
      </p:pic>
      <p:sp>
        <p:nvSpPr>
          <p:cNvPr id="2" name="Title 1"/>
          <p:cNvSpPr>
            <a:spLocks noGrp="1"/>
          </p:cNvSpPr>
          <p:nvPr>
            <p:ph type="title" hasCustomPrompt="1"/>
          </p:nvPr>
        </p:nvSpPr>
        <p:spPr>
          <a:xfrm>
            <a:off x="1095375" y="3638195"/>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561734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5"/>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47"/>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spTree>
    <p:extLst>
      <p:ext uri="{BB962C8B-B14F-4D97-AF65-F5344CB8AC3E}">
        <p14:creationId xmlns:p14="http://schemas.microsoft.com/office/powerpoint/2010/main" val="405473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59" y="1476375"/>
            <a:ext cx="5165731"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5"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05"/>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spTree>
    <p:extLst>
      <p:ext uri="{BB962C8B-B14F-4D97-AF65-F5344CB8AC3E}">
        <p14:creationId xmlns:p14="http://schemas.microsoft.com/office/powerpoint/2010/main" val="35339150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4"/>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3"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05"/>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spTree>
    <p:extLst>
      <p:ext uri="{BB962C8B-B14F-4D97-AF65-F5344CB8AC3E}">
        <p14:creationId xmlns:p14="http://schemas.microsoft.com/office/powerpoint/2010/main" val="15840014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5"/>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302098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219568981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441" y="1600201"/>
            <a:ext cx="10969943"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B4DBBCFC-5229-449A-AEC3-66FE5B67C058}" type="datetimeFigureOut">
              <a:rPr lang="en-US" smtClean="0"/>
              <a:t>12/20/17</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795F9196-D6FD-48F0-AA8F-4E4F46F8A20E}" type="slidenum">
              <a:rPr lang="en-US" smtClean="0"/>
              <a:t>‹#›</a:t>
            </a:fld>
            <a:endParaRPr lang="en-US"/>
          </a:p>
        </p:txBody>
      </p:sp>
    </p:spTree>
    <p:extLst>
      <p:ext uri="{BB962C8B-B14F-4D97-AF65-F5344CB8AC3E}">
        <p14:creationId xmlns:p14="http://schemas.microsoft.com/office/powerpoint/2010/main" val="252002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
        <p:nvSpPr>
          <p:cNvPr id="2" name="Title 1"/>
          <p:cNvSpPr>
            <a:spLocks noGrp="1"/>
          </p:cNvSpPr>
          <p:nvPr>
            <p:ph type="title" hasCustomPrompt="1"/>
          </p:nvPr>
        </p:nvSpPr>
        <p:spPr>
          <a:xfrm>
            <a:off x="781969" y="2327454"/>
            <a:ext cx="8122878"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8" y="3875088"/>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36344472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Text Middle Page#">
    <p:spTree>
      <p:nvGrpSpPr>
        <p:cNvPr id="1" name=""/>
        <p:cNvGrpSpPr/>
        <p:nvPr/>
      </p:nvGrpSpPr>
      <p:grpSpPr>
        <a:xfrm>
          <a:off x="0" y="0"/>
          <a:ext cx="0" cy="0"/>
          <a:chOff x="0" y="0"/>
          <a:chExt cx="0" cy="0"/>
        </a:xfrm>
      </p:grpSpPr>
      <p:sp>
        <p:nvSpPr>
          <p:cNvPr id="4" name="Title 3"/>
          <p:cNvSpPr>
            <a:spLocks noGrp="1"/>
          </p:cNvSpPr>
          <p:nvPr>
            <p:ph type="title"/>
          </p:nvPr>
        </p:nvSpPr>
        <p:spPr>
          <a:xfrm>
            <a:off x="615536" y="346967"/>
            <a:ext cx="10957754" cy="461665"/>
          </a:xfrm>
        </p:spPr>
        <p:txBody>
          <a:bodyPr/>
          <a:lstStyle>
            <a:lvl1pPr>
              <a:defRPr b="1"/>
            </a:lvl1pPr>
          </a:lstStyle>
          <a:p>
            <a:r>
              <a:rPr lang="en-US" dirty="0"/>
              <a:t>Click to edit Master title style</a:t>
            </a:r>
          </a:p>
        </p:txBody>
      </p:sp>
      <p:sp>
        <p:nvSpPr>
          <p:cNvPr id="9" name="Text Placeholder 8"/>
          <p:cNvSpPr>
            <a:spLocks noGrp="1"/>
          </p:cNvSpPr>
          <p:nvPr>
            <p:ph type="body" sz="quarter" idx="10"/>
          </p:nvPr>
        </p:nvSpPr>
        <p:spPr>
          <a:xfrm>
            <a:off x="615536" y="1207008"/>
            <a:ext cx="10957754" cy="47823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11340579" y="1"/>
            <a:ext cx="792204" cy="397201"/>
          </a:xfrm>
          <a:prstGeom prst="rect">
            <a:avLst/>
          </a:prstGeom>
          <a:noFill/>
        </p:spPr>
        <p:txBody>
          <a:bodyPr wrap="none" tIns="90000" bIns="90000" rtlCol="0" anchor="t">
            <a:spAutoFit/>
          </a:bodyPr>
          <a:lstStyle/>
          <a:p>
            <a:pPr algn="ctr"/>
            <a:r>
              <a:rPr lang="en-US" sz="1400" b="1" dirty="0">
                <a:solidFill>
                  <a:srgbClr val="FF0000"/>
                </a:solidFill>
              </a:rPr>
              <a:t>DRAFT</a:t>
            </a:r>
          </a:p>
        </p:txBody>
      </p:sp>
    </p:spTree>
    <p:extLst>
      <p:ext uri="{BB962C8B-B14F-4D97-AF65-F5344CB8AC3E}">
        <p14:creationId xmlns:p14="http://schemas.microsoft.com/office/powerpoint/2010/main" val="68817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1" y="3429000"/>
            <a:ext cx="8191500" cy="3429000"/>
          </a:xfrm>
          <a:prstGeom prst="rect">
            <a:avLst/>
          </a:prstGeom>
          <a:noFill/>
          <a:ln>
            <a:noFill/>
          </a:ln>
        </p:spPr>
      </p:pic>
      <p:sp>
        <p:nvSpPr>
          <p:cNvPr id="2" name="Title 1"/>
          <p:cNvSpPr>
            <a:spLocks noGrp="1"/>
          </p:cNvSpPr>
          <p:nvPr>
            <p:ph type="title" hasCustomPrompt="1"/>
          </p:nvPr>
        </p:nvSpPr>
        <p:spPr>
          <a:xfrm>
            <a:off x="2916234" y="1160472"/>
            <a:ext cx="8122878"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17"/>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Tree>
    <p:extLst>
      <p:ext uri="{BB962C8B-B14F-4D97-AF65-F5344CB8AC3E}">
        <p14:creationId xmlns:p14="http://schemas.microsoft.com/office/powerpoint/2010/main" val="16100225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1"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1"/>
            <a:ext cx="7445830" cy="4016319"/>
          </a:xfrm>
          <a:prstGeom prst="rect">
            <a:avLst/>
          </a:prstGeom>
          <a:noFill/>
          <a:ln>
            <a:noFill/>
          </a:ln>
        </p:spPr>
      </p:pic>
      <p:sp>
        <p:nvSpPr>
          <p:cNvPr id="2" name="Title 1"/>
          <p:cNvSpPr>
            <a:spLocks noGrp="1"/>
          </p:cNvSpPr>
          <p:nvPr>
            <p:ph type="title" hasCustomPrompt="1"/>
          </p:nvPr>
        </p:nvSpPr>
        <p:spPr>
          <a:xfrm>
            <a:off x="2437659" y="1837580"/>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0" y="2554217"/>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Tree>
    <p:extLst>
      <p:ext uri="{BB962C8B-B14F-4D97-AF65-F5344CB8AC3E}">
        <p14:creationId xmlns:p14="http://schemas.microsoft.com/office/powerpoint/2010/main" val="3173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1" y="0"/>
            <a:ext cx="12188825" cy="6858000"/>
          </a:xfrm>
          <a:prstGeom prst="rect">
            <a:avLst/>
          </a:prstGeom>
        </p:spPr>
      </p:pic>
      <p:sp>
        <p:nvSpPr>
          <p:cNvPr id="2" name="Title 1"/>
          <p:cNvSpPr>
            <a:spLocks noGrp="1"/>
          </p:cNvSpPr>
          <p:nvPr>
            <p:ph type="title" hasCustomPrompt="1"/>
          </p:nvPr>
        </p:nvSpPr>
        <p:spPr>
          <a:xfrm>
            <a:off x="3497245" y="1760462"/>
            <a:ext cx="8316213"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3" y="3055719"/>
            <a:ext cx="8314956"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Tree>
    <p:extLst>
      <p:ext uri="{BB962C8B-B14F-4D97-AF65-F5344CB8AC3E}">
        <p14:creationId xmlns:p14="http://schemas.microsoft.com/office/powerpoint/2010/main" val="5963153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6"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hasCustomPrompt="1"/>
          </p:nvPr>
        </p:nvSpPr>
        <p:spPr>
          <a:xfrm>
            <a:off x="8351520"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a:t>
            </a:r>
            <a:r>
              <a:rPr lang="en-US" dirty="0" smtClean="0"/>
              <a:t>STYLE</a:t>
            </a:r>
            <a:endParaRPr lang="en-US" dirty="0"/>
          </a:p>
        </p:txBody>
      </p:sp>
      <p:sp>
        <p:nvSpPr>
          <p:cNvPr id="6" name="Text Placeholder 5"/>
          <p:cNvSpPr>
            <a:spLocks noGrp="1"/>
          </p:cNvSpPr>
          <p:nvPr>
            <p:ph type="body" sz="quarter" idx="10"/>
          </p:nvPr>
        </p:nvSpPr>
        <p:spPr>
          <a:xfrm>
            <a:off x="8351483" y="2801028"/>
            <a:ext cx="346141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498" y="5990097"/>
            <a:ext cx="2422237" cy="713388"/>
          </a:xfrm>
          <a:prstGeom prst="rect">
            <a:avLst/>
          </a:prstGeom>
          <a:noFill/>
          <a:ln>
            <a:noFill/>
          </a:ln>
        </p:spPr>
      </p:pic>
    </p:spTree>
    <p:extLst>
      <p:ext uri="{BB962C8B-B14F-4D97-AF65-F5344CB8AC3E}">
        <p14:creationId xmlns:p14="http://schemas.microsoft.com/office/powerpoint/2010/main" val="26821048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20" cy="6858000"/>
          </a:xfrm>
          <a:prstGeom prst="rect">
            <a:avLst/>
          </a:prstGeom>
          <a:solidFill>
            <a:srgbClr val="F2F0F6"/>
          </a:solidFill>
        </p:spPr>
      </p:pic>
      <p:sp>
        <p:nvSpPr>
          <p:cNvPr id="2" name="Title 1"/>
          <p:cNvSpPr>
            <a:spLocks noGrp="1"/>
          </p:cNvSpPr>
          <p:nvPr>
            <p:ph type="title" hasCustomPrompt="1"/>
          </p:nvPr>
        </p:nvSpPr>
        <p:spPr>
          <a:xfrm>
            <a:off x="523567"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1"/>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92682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05"/>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spTree>
    <p:extLst>
      <p:ext uri="{BB962C8B-B14F-4D97-AF65-F5344CB8AC3E}">
        <p14:creationId xmlns:p14="http://schemas.microsoft.com/office/powerpoint/2010/main" val="12168272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5"/>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userDrawn="1"/>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algn="l"/>
            <a:fld id="{DB8190B8-F56C-7C4A-BF6A-960A1DB52AB1}" type="slidenum">
              <a:rPr lang="en-US" sz="1000">
                <a:solidFill>
                  <a:schemeClr val="tx1"/>
                </a:solidFill>
                <a:latin typeface="Arial" panose="020B0604020202020204" pitchFamily="34" charset="0"/>
                <a:cs typeface="Arial" panose="020B0604020202020204" pitchFamily="34" charset="0"/>
              </a:rPr>
              <a:pPr algn="l"/>
              <a:t>‹#›</a:t>
            </a:fld>
            <a:endParaRPr lang="en-US"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48241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9" r:id="rId3"/>
    <p:sldLayoutId id="2147483680" r:id="rId4"/>
    <p:sldLayoutId id="2147483681" r:id="rId5"/>
    <p:sldLayoutId id="2147483682" r:id="rId6"/>
    <p:sldLayoutId id="2147483683" r:id="rId7"/>
    <p:sldLayoutId id="2147483684" r:id="rId8"/>
    <p:sldLayoutId id="2147483650" r:id="rId9"/>
    <p:sldLayoutId id="2147483677" r:id="rId10"/>
    <p:sldLayoutId id="2147483651" r:id="rId11"/>
    <p:sldLayoutId id="2147483663" r:id="rId12"/>
    <p:sldLayoutId id="2147483672" r:id="rId13"/>
    <p:sldLayoutId id="2147483661" r:id="rId14"/>
    <p:sldLayoutId id="2147483673"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76" r:id="rId24"/>
    <p:sldLayoutId id="2147483674" r:id="rId25"/>
    <p:sldLayoutId id="2147483675" r:id="rId26"/>
    <p:sldLayoutId id="2147483693" r:id="rId27"/>
    <p:sldLayoutId id="2147483658" r:id="rId28"/>
    <p:sldLayoutId id="2147483694" r:id="rId29"/>
    <p:sldLayoutId id="2147483695" r:id="rId30"/>
  </p:sldLayoutIdLst>
  <p:hf sldNum="0"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0.pn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2.png"/><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5.jpe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7.png"/><Relationship Id="rId3"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1.png"/><Relationship Id="rId3"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33.jpg"/><Relationship Id="rId3"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1.pn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4.png"/><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7.pn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2638" y="1870254"/>
            <a:ext cx="8122878" cy="1274195"/>
          </a:xfrm>
        </p:spPr>
        <p:txBody>
          <a:bodyPr/>
          <a:lstStyle/>
          <a:p>
            <a:r>
              <a:rPr lang="en-US" dirty="0" smtClean="0"/>
              <a:t>Liver Transplantation:</a:t>
            </a:r>
            <a:br>
              <a:rPr lang="en-US" dirty="0" smtClean="0"/>
            </a:br>
            <a:r>
              <a:rPr lang="en-US" dirty="0" smtClean="0"/>
              <a:t>50 years</a:t>
            </a:r>
            <a:endParaRPr lang="en-US" dirty="0"/>
          </a:p>
        </p:txBody>
      </p:sp>
      <p:sp>
        <p:nvSpPr>
          <p:cNvPr id="4" name="Text Placeholder 3"/>
          <p:cNvSpPr>
            <a:spLocks noGrp="1"/>
          </p:cNvSpPr>
          <p:nvPr>
            <p:ph type="body" sz="quarter" idx="10"/>
          </p:nvPr>
        </p:nvSpPr>
        <p:spPr/>
        <p:txBody>
          <a:bodyPr/>
          <a:lstStyle/>
          <a:p>
            <a:r>
              <a:rPr lang="en-US" dirty="0" smtClean="0"/>
              <a:t>Milan Kinkhabwala, MD</a:t>
            </a:r>
          </a:p>
          <a:p>
            <a:r>
              <a:rPr lang="en-US" dirty="0" smtClean="0"/>
              <a:t>Professor of Surgery </a:t>
            </a:r>
          </a:p>
          <a:p>
            <a:r>
              <a:rPr lang="en-US" dirty="0" smtClean="0"/>
              <a:t>Director of Abdominal Transplantation</a:t>
            </a:r>
          </a:p>
          <a:p>
            <a:r>
              <a:rPr lang="en-US" dirty="0" smtClean="0"/>
              <a:t>Montefiore Einstein Center for Cancer Care</a:t>
            </a:r>
          </a:p>
        </p:txBody>
      </p:sp>
    </p:spTree>
    <p:extLst>
      <p:ext uri="{BB962C8B-B14F-4D97-AF65-F5344CB8AC3E}">
        <p14:creationId xmlns:p14="http://schemas.microsoft.com/office/powerpoint/2010/main" val="44777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does a patient get placed on the waiting list?</a:t>
            </a:r>
            <a:endParaRPr lang="en-US" dirty="0"/>
          </a:p>
        </p:txBody>
      </p:sp>
      <p:sp>
        <p:nvSpPr>
          <p:cNvPr id="4" name="Content Placeholder 3"/>
          <p:cNvSpPr>
            <a:spLocks noGrp="1"/>
          </p:cNvSpPr>
          <p:nvPr>
            <p:ph idx="1"/>
          </p:nvPr>
        </p:nvSpPr>
        <p:spPr/>
        <p:txBody>
          <a:bodyPr/>
          <a:lstStyle/>
          <a:p>
            <a:r>
              <a:rPr lang="en-US" sz="2800" dirty="0" smtClean="0"/>
              <a:t>Completion of an education and medical assessment process at the transplant center with a multidisciplinary team, which includes an assessment of social supports and financial clearance.</a:t>
            </a:r>
          </a:p>
          <a:p>
            <a:r>
              <a:rPr lang="en-US" sz="2800" dirty="0" smtClean="0"/>
              <a:t>Completion of required testing (blood, imaging, cardiac, cancer screening, etc.)</a:t>
            </a:r>
          </a:p>
          <a:p>
            <a:r>
              <a:rPr lang="en-US" sz="2800" dirty="0" smtClean="0"/>
              <a:t>Registration in United Network for Organ Sharing (UNOS) for placement on the list, based on blood type and organ</a:t>
            </a:r>
          </a:p>
          <a:p>
            <a:endParaRPr lang="en-US" sz="2800" dirty="0"/>
          </a:p>
        </p:txBody>
      </p:sp>
    </p:spTree>
    <p:extLst>
      <p:ext uri="{BB962C8B-B14F-4D97-AF65-F5344CB8AC3E}">
        <p14:creationId xmlns:p14="http://schemas.microsoft.com/office/powerpoint/2010/main" val="373623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liver disease patients on the wait list</a:t>
            </a:r>
            <a:endParaRPr lang="en-US" dirty="0"/>
          </a:p>
        </p:txBody>
      </p:sp>
      <p:sp>
        <p:nvSpPr>
          <p:cNvPr id="3" name="Content Placeholder 2"/>
          <p:cNvSpPr>
            <a:spLocks noGrp="1"/>
          </p:cNvSpPr>
          <p:nvPr>
            <p:ph idx="1"/>
          </p:nvPr>
        </p:nvSpPr>
        <p:spPr/>
        <p:txBody>
          <a:bodyPr/>
          <a:lstStyle/>
          <a:p>
            <a:r>
              <a:rPr lang="en-US" dirty="0" smtClean="0"/>
              <a:t>Average wait list mortality in the U.S. is about 10%</a:t>
            </a:r>
          </a:p>
          <a:p>
            <a:r>
              <a:rPr lang="en-US" dirty="0" smtClean="0"/>
              <a:t>Mortality is related to severity of illness</a:t>
            </a:r>
          </a:p>
          <a:p>
            <a:pPr lvl="1"/>
            <a:r>
              <a:rPr lang="en-US" dirty="0" smtClean="0"/>
              <a:t>Bleeding</a:t>
            </a:r>
          </a:p>
          <a:p>
            <a:pPr lvl="1"/>
            <a:r>
              <a:rPr lang="en-US" dirty="0" smtClean="0"/>
              <a:t>Infections</a:t>
            </a:r>
          </a:p>
          <a:p>
            <a:pPr lvl="1"/>
            <a:r>
              <a:rPr lang="en-US" dirty="0" err="1" smtClean="0"/>
              <a:t>Multiorgan</a:t>
            </a:r>
            <a:r>
              <a:rPr lang="en-US" dirty="0" smtClean="0"/>
              <a:t> failure</a:t>
            </a:r>
          </a:p>
          <a:p>
            <a:pPr lvl="1"/>
            <a:r>
              <a:rPr lang="en-US" dirty="0" smtClean="0"/>
              <a:t>Progression of disease (cancer)</a:t>
            </a:r>
            <a:endParaRPr lang="en-US" dirty="0"/>
          </a:p>
        </p:txBody>
      </p:sp>
    </p:spTree>
    <p:extLst>
      <p:ext uri="{BB962C8B-B14F-4D97-AF65-F5344CB8AC3E}">
        <p14:creationId xmlns:p14="http://schemas.microsoft.com/office/powerpoint/2010/main" val="238201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55262"/>
            <a:ext cx="10969943" cy="781752"/>
          </a:xfrm>
        </p:spPr>
        <p:txBody>
          <a:bodyPr/>
          <a:lstStyle/>
          <a:p>
            <a:r>
              <a:rPr lang="en-US" sz="2800" dirty="0" smtClean="0"/>
              <a:t>How are organs placed?  </a:t>
            </a:r>
            <a:br>
              <a:rPr lang="en-US" sz="2800" dirty="0" smtClean="0"/>
            </a:br>
            <a:r>
              <a:rPr lang="en-US" sz="2800" dirty="0" smtClean="0"/>
              <a:t>Scoring Chronic Liver Disease</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616" y="1619507"/>
            <a:ext cx="4561988" cy="178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736" y="1619508"/>
            <a:ext cx="5027962" cy="412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88616" y="3530230"/>
            <a:ext cx="4801314" cy="646331"/>
          </a:xfrm>
          <a:prstGeom prst="rect">
            <a:avLst/>
          </a:prstGeom>
          <a:noFill/>
        </p:spPr>
        <p:txBody>
          <a:bodyPr wrap="none" rtlCol="0">
            <a:spAutoFit/>
          </a:bodyPr>
          <a:lstStyle/>
          <a:p>
            <a:r>
              <a:rPr lang="en-US" dirty="0" smtClean="0"/>
              <a:t>MELD Score determines rank on the wait list,</a:t>
            </a:r>
          </a:p>
          <a:p>
            <a:r>
              <a:rPr lang="en-US" u="sng" dirty="0" smtClean="0"/>
              <a:t>Not</a:t>
            </a:r>
            <a:r>
              <a:rPr lang="en-US" dirty="0" smtClean="0"/>
              <a:t> waiting time on the list</a:t>
            </a:r>
          </a:p>
        </p:txBody>
      </p:sp>
    </p:spTree>
    <p:extLst>
      <p:ext uri="{BB962C8B-B14F-4D97-AF65-F5344CB8AC3E}">
        <p14:creationId xmlns:p14="http://schemas.microsoft.com/office/powerpoint/2010/main" val="406349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06017"/>
            <a:ext cx="10969943" cy="880241"/>
          </a:xfrm>
        </p:spPr>
        <p:txBody>
          <a:bodyPr/>
          <a:lstStyle/>
          <a:p>
            <a:r>
              <a:rPr lang="en-US" sz="3200" dirty="0" smtClean="0"/>
              <a:t>Meld exceptions (extra points allocated for specific conditions)</a:t>
            </a:r>
            <a:endParaRPr lang="en-US" sz="3200" dirty="0"/>
          </a:p>
        </p:txBody>
      </p:sp>
      <p:sp>
        <p:nvSpPr>
          <p:cNvPr id="3" name="Content Placeholder 2"/>
          <p:cNvSpPr>
            <a:spLocks noGrp="1"/>
          </p:cNvSpPr>
          <p:nvPr>
            <p:ph idx="1"/>
          </p:nvPr>
        </p:nvSpPr>
        <p:spPr/>
        <p:txBody>
          <a:bodyPr/>
          <a:lstStyle/>
          <a:p>
            <a:r>
              <a:rPr lang="en-US" dirty="0" smtClean="0"/>
              <a:t>Standard allocation by UNOS:  Liver cancer</a:t>
            </a:r>
          </a:p>
          <a:p>
            <a:r>
              <a:rPr lang="en-US" dirty="0" smtClean="0"/>
              <a:t>Regional Review Board allocated (committee)</a:t>
            </a:r>
            <a:endParaRPr lang="en-US" dirty="0"/>
          </a:p>
        </p:txBody>
      </p:sp>
    </p:spTree>
    <p:extLst>
      <p:ext uri="{BB962C8B-B14F-4D97-AF65-F5344CB8AC3E}">
        <p14:creationId xmlns:p14="http://schemas.microsoft.com/office/powerpoint/2010/main" val="283744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78372"/>
            <a:ext cx="10969943" cy="535531"/>
          </a:xfrm>
        </p:spPr>
        <p:txBody>
          <a:bodyPr/>
          <a:lstStyle/>
          <a:p>
            <a:r>
              <a:rPr lang="en-US" sz="3600" dirty="0" smtClean="0"/>
              <a:t>Median Meld at Transplant</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309" y="1527544"/>
            <a:ext cx="4248537" cy="388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626" y="3166804"/>
            <a:ext cx="2226153"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52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56773"/>
            <a:ext cx="10969943" cy="978729"/>
          </a:xfrm>
        </p:spPr>
        <p:txBody>
          <a:bodyPr/>
          <a:lstStyle/>
          <a:p>
            <a:r>
              <a:rPr lang="en-US" sz="3600" dirty="0" smtClean="0"/>
              <a:t>Geographic variability in access to liver transplant</a:t>
            </a:r>
            <a:endParaRPr lang="en-US"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9463" y="1625220"/>
            <a:ext cx="6965043" cy="391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63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
          <p:cNvSpPr>
            <a:spLocks noGrp="1" noChangeArrowheads="1"/>
          </p:cNvSpPr>
          <p:nvPr>
            <p:ph type="title"/>
          </p:nvPr>
        </p:nvSpPr>
        <p:spPr>
          <a:xfrm>
            <a:off x="609441" y="578372"/>
            <a:ext cx="10969943" cy="535531"/>
          </a:xfrm>
        </p:spPr>
        <p:txBody>
          <a:bodyPr rIns="132080"/>
          <a:lstStyle/>
          <a:p>
            <a:r>
              <a:rPr lang="en-US" altLang="en-US" sz="3600" dirty="0" smtClean="0"/>
              <a:t>Standard Liver Transplantation Technique</a:t>
            </a:r>
          </a:p>
        </p:txBody>
      </p:sp>
      <p:sp>
        <p:nvSpPr>
          <p:cNvPr id="6148" name="Rectangle 12"/>
          <p:cNvSpPr>
            <a:spLocks noGrp="1" noChangeArrowheads="1"/>
          </p:cNvSpPr>
          <p:nvPr>
            <p:ph type="body" idx="1"/>
          </p:nvPr>
        </p:nvSpPr>
        <p:spPr>
          <a:xfrm>
            <a:off x="1076130" y="1981200"/>
            <a:ext cx="4611988" cy="4876800"/>
          </a:xfrm>
        </p:spPr>
        <p:txBody>
          <a:bodyPr rIns="132080"/>
          <a:lstStyle/>
          <a:p>
            <a:pPr>
              <a:buFont typeface="Wingdings" pitchFamily="2" charset="2"/>
              <a:buNone/>
            </a:pPr>
            <a:r>
              <a:rPr lang="en-US" altLang="en-US" sz="1800" dirty="0" smtClean="0"/>
              <a:t>1.Total </a:t>
            </a:r>
            <a:r>
              <a:rPr lang="en-US" altLang="en-US" sz="1800" dirty="0" err="1" smtClean="0"/>
              <a:t>Hepatectomy</a:t>
            </a:r>
            <a:endParaRPr lang="en-US" altLang="en-US" sz="1800" dirty="0" smtClean="0"/>
          </a:p>
          <a:p>
            <a:pPr>
              <a:buFont typeface="Wingdings" pitchFamily="2" charset="2"/>
              <a:buNone/>
            </a:pPr>
            <a:r>
              <a:rPr lang="en-US" altLang="en-US" sz="1800" dirty="0"/>
              <a:t>2</a:t>
            </a:r>
            <a:r>
              <a:rPr lang="en-US" altLang="en-US" sz="1800" dirty="0" smtClean="0"/>
              <a:t>.Orthotopic placement</a:t>
            </a:r>
          </a:p>
          <a:p>
            <a:pPr>
              <a:buFont typeface="Wingdings" pitchFamily="2" charset="2"/>
              <a:buNone/>
            </a:pPr>
            <a:r>
              <a:rPr lang="en-US" altLang="en-US" sz="1800" dirty="0" smtClean="0"/>
              <a:t>3.Anastamoses: </a:t>
            </a:r>
            <a:r>
              <a:rPr lang="en-US" altLang="en-US" sz="1600" dirty="0" smtClean="0"/>
              <a:t>Supra and Infra IVC, Portal Vein, Hepatic Artery, Bile Duct</a:t>
            </a:r>
          </a:p>
        </p:txBody>
      </p:sp>
      <p:pic>
        <p:nvPicPr>
          <p:cNvPr id="6149"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328" y="1905000"/>
            <a:ext cx="6195986"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955" y="3651722"/>
            <a:ext cx="2463158"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42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
          <p:cNvSpPr>
            <a:spLocks noGrp="1" noChangeArrowheads="1"/>
          </p:cNvSpPr>
          <p:nvPr>
            <p:ph type="title"/>
          </p:nvPr>
        </p:nvSpPr>
        <p:spPr>
          <a:xfrm>
            <a:off x="609441" y="504506"/>
            <a:ext cx="10969943" cy="683264"/>
          </a:xfrm>
        </p:spPr>
        <p:txBody>
          <a:bodyPr rIns="132080"/>
          <a:lstStyle/>
          <a:p>
            <a:r>
              <a:rPr lang="en-US" altLang="en-US" sz="2400" dirty="0" smtClean="0"/>
              <a:t>Modern immunosuppressive therapy in liver transplantation is based on three oral agents</a:t>
            </a:r>
          </a:p>
        </p:txBody>
      </p:sp>
      <p:sp>
        <p:nvSpPr>
          <p:cNvPr id="32772" name="Rectangle 12"/>
          <p:cNvSpPr>
            <a:spLocks noGrp="1" noChangeArrowheads="1"/>
          </p:cNvSpPr>
          <p:nvPr>
            <p:ph type="body" idx="1"/>
          </p:nvPr>
        </p:nvSpPr>
        <p:spPr/>
        <p:txBody>
          <a:bodyPr rIns="132080"/>
          <a:lstStyle/>
          <a:p>
            <a:r>
              <a:rPr lang="en-US" altLang="en-US" sz="2000" u="sng" dirty="0" err="1" smtClean="0">
                <a:latin typeface="Arial Italic" charset="0"/>
                <a:cs typeface="Arial Italic" charset="0"/>
                <a:sym typeface="Arial Italic" charset="0"/>
              </a:rPr>
              <a:t>Calcineurin</a:t>
            </a:r>
            <a:r>
              <a:rPr lang="en-US" altLang="en-US" sz="2000" u="sng" dirty="0" smtClean="0">
                <a:latin typeface="Arial Italic" charset="0"/>
                <a:cs typeface="Arial Italic" charset="0"/>
                <a:sym typeface="Arial Italic" charset="0"/>
              </a:rPr>
              <a:t> inhibitors </a:t>
            </a:r>
            <a:r>
              <a:rPr lang="en-US" altLang="en-US" sz="2000" dirty="0" smtClean="0">
                <a:latin typeface="Arial Italic" charset="0"/>
                <a:cs typeface="Arial Italic" charset="0"/>
                <a:sym typeface="Arial Italic" charset="0"/>
              </a:rPr>
              <a:t>(Cyclosporine and Tacrolimus) work by blocking activation of T Cells</a:t>
            </a:r>
            <a:endParaRPr lang="en-US" altLang="en-US" sz="2000" dirty="0" smtClean="0">
              <a:latin typeface="Arial Italic" charset="0"/>
              <a:sym typeface="Arial Italic" charset="0"/>
            </a:endParaRPr>
          </a:p>
          <a:p>
            <a:r>
              <a:rPr lang="en-US" altLang="en-US" sz="2000" u="sng" dirty="0" err="1" smtClean="0">
                <a:latin typeface="Arial Italic" charset="0"/>
                <a:cs typeface="Arial Italic" charset="0"/>
                <a:sym typeface="Arial Italic" charset="0"/>
              </a:rPr>
              <a:t>Antiproliferative</a:t>
            </a:r>
            <a:r>
              <a:rPr lang="en-US" altLang="en-US" sz="2000" u="sng" dirty="0" smtClean="0">
                <a:latin typeface="Arial Italic" charset="0"/>
                <a:cs typeface="Arial Italic" charset="0"/>
                <a:sym typeface="Arial Italic" charset="0"/>
              </a:rPr>
              <a:t> agents </a:t>
            </a:r>
            <a:r>
              <a:rPr lang="en-US" altLang="en-US" sz="2000" dirty="0" smtClean="0">
                <a:latin typeface="Arial Italic" charset="0"/>
                <a:cs typeface="Arial Italic" charset="0"/>
                <a:sym typeface="Arial Italic" charset="0"/>
              </a:rPr>
              <a:t>(Azathioprine, Mycophenolate, Rapamycin) work by inhibiting T cell proliferation</a:t>
            </a:r>
            <a:endParaRPr lang="en-US" altLang="en-US" sz="2000" dirty="0" smtClean="0">
              <a:latin typeface="Arial Italic" charset="0"/>
              <a:sym typeface="Arial Italic" charset="0"/>
            </a:endParaRPr>
          </a:p>
          <a:p>
            <a:r>
              <a:rPr lang="en-US" altLang="en-US" sz="2000" u="sng" dirty="0" smtClean="0">
                <a:latin typeface="Arial Italic" charset="0"/>
                <a:cs typeface="Arial Italic" charset="0"/>
                <a:sym typeface="Arial Italic" charset="0"/>
              </a:rPr>
              <a:t>Steroids</a:t>
            </a:r>
            <a:r>
              <a:rPr lang="en-US" altLang="en-US" sz="2000" dirty="0" smtClean="0">
                <a:latin typeface="Arial Italic" charset="0"/>
                <a:cs typeface="Arial Italic" charset="0"/>
                <a:sym typeface="Arial Italic" charset="0"/>
              </a:rPr>
              <a:t> are nonspecific inhibitors of cell </a:t>
            </a:r>
            <a:r>
              <a:rPr lang="en-US" altLang="en-US" sz="2000" dirty="0" err="1" smtClean="0">
                <a:latin typeface="Arial Italic" charset="0"/>
                <a:cs typeface="Arial Italic" charset="0"/>
                <a:sym typeface="Arial Italic" charset="0"/>
              </a:rPr>
              <a:t>signalling</a:t>
            </a:r>
            <a:r>
              <a:rPr lang="en-US" altLang="en-US" sz="2000" dirty="0" smtClean="0">
                <a:latin typeface="Arial Italic" charset="0"/>
                <a:cs typeface="Arial Italic" charset="0"/>
                <a:sym typeface="Arial Italic" charset="0"/>
              </a:rPr>
              <a:t> responsible for T cell activation</a:t>
            </a:r>
            <a:endParaRPr lang="en-US" altLang="en-US" sz="2000" dirty="0" smtClean="0">
              <a:latin typeface="Arial Italic" charset="0"/>
              <a:sym typeface="Arial Italic" charset="0"/>
            </a:endParaRPr>
          </a:p>
        </p:txBody>
      </p:sp>
    </p:spTree>
    <p:extLst>
      <p:ext uri="{BB962C8B-B14F-4D97-AF65-F5344CB8AC3E}">
        <p14:creationId xmlns:p14="http://schemas.microsoft.com/office/powerpoint/2010/main" val="328467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Disease</a:t>
            </a:r>
            <a:endParaRPr lang="en-US" dirty="0"/>
          </a:p>
        </p:txBody>
      </p:sp>
      <p:sp>
        <p:nvSpPr>
          <p:cNvPr id="3" name="Content Placeholder 2"/>
          <p:cNvSpPr>
            <a:spLocks noGrp="1"/>
          </p:cNvSpPr>
          <p:nvPr>
            <p:ph idx="1"/>
          </p:nvPr>
        </p:nvSpPr>
        <p:spPr/>
        <p:txBody>
          <a:bodyPr/>
          <a:lstStyle/>
          <a:p>
            <a:r>
              <a:rPr lang="en-US" dirty="0" smtClean="0"/>
              <a:t>HCV</a:t>
            </a:r>
          </a:p>
          <a:p>
            <a:r>
              <a:rPr lang="en-US" dirty="0" smtClean="0"/>
              <a:t>PSC</a:t>
            </a:r>
          </a:p>
          <a:p>
            <a:r>
              <a:rPr lang="en-US" dirty="0" smtClean="0"/>
              <a:t>NAFLD</a:t>
            </a:r>
          </a:p>
          <a:p>
            <a:r>
              <a:rPr lang="en-US" dirty="0" smtClean="0"/>
              <a:t>Autoimmune</a:t>
            </a:r>
          </a:p>
          <a:p>
            <a:r>
              <a:rPr lang="en-US" dirty="0" smtClean="0"/>
              <a:t>Cancer</a:t>
            </a:r>
            <a:endParaRPr lang="en-US" dirty="0"/>
          </a:p>
        </p:txBody>
      </p:sp>
    </p:spTree>
    <p:extLst>
      <p:ext uri="{BB962C8B-B14F-4D97-AF65-F5344CB8AC3E}">
        <p14:creationId xmlns:p14="http://schemas.microsoft.com/office/powerpoint/2010/main" val="3222780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299" y="1012825"/>
            <a:ext cx="8458113"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8677" name="Rectangle 13"/>
          <p:cNvSpPr>
            <a:spLocks/>
          </p:cNvSpPr>
          <p:nvPr/>
        </p:nvSpPr>
        <p:spPr bwMode="auto">
          <a:xfrm>
            <a:off x="823170" y="412751"/>
            <a:ext cx="1107151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647700" algn="l"/>
                <a:tab pos="1295400" algn="l"/>
                <a:tab pos="1955800" algn="l"/>
                <a:tab pos="2603500" algn="l"/>
                <a:tab pos="3251200" algn="l"/>
                <a:tab pos="3898900" algn="l"/>
                <a:tab pos="4546600" algn="l"/>
                <a:tab pos="5194300" algn="l"/>
                <a:tab pos="5842000" algn="l"/>
                <a:tab pos="6502400" algn="l"/>
                <a:tab pos="7150100" algn="l"/>
                <a:tab pos="7797800" algn="l"/>
                <a:tab pos="8191500" algn="l"/>
              </a:tabLst>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647700" algn="l"/>
                <a:tab pos="1295400" algn="l"/>
                <a:tab pos="1955800" algn="l"/>
                <a:tab pos="2603500" algn="l"/>
                <a:tab pos="3251200" algn="l"/>
                <a:tab pos="3898900" algn="l"/>
                <a:tab pos="4546600" algn="l"/>
                <a:tab pos="5194300" algn="l"/>
                <a:tab pos="5842000" algn="l"/>
                <a:tab pos="6502400" algn="l"/>
                <a:tab pos="7150100" algn="l"/>
                <a:tab pos="7797800" algn="l"/>
                <a:tab pos="8191500" algn="l"/>
              </a:tabLst>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647700" algn="l"/>
                <a:tab pos="1295400" algn="l"/>
                <a:tab pos="1955800" algn="l"/>
                <a:tab pos="2603500" algn="l"/>
                <a:tab pos="3251200" algn="l"/>
                <a:tab pos="3898900" algn="l"/>
                <a:tab pos="4546600" algn="l"/>
                <a:tab pos="5194300" algn="l"/>
                <a:tab pos="5842000" algn="l"/>
                <a:tab pos="6502400" algn="l"/>
                <a:tab pos="7150100" algn="l"/>
                <a:tab pos="7797800" algn="l"/>
                <a:tab pos="8191500" algn="l"/>
              </a:tabLst>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647700" algn="l"/>
                <a:tab pos="1295400" algn="l"/>
                <a:tab pos="1955800" algn="l"/>
                <a:tab pos="2603500" algn="l"/>
                <a:tab pos="3251200" algn="l"/>
                <a:tab pos="3898900" algn="l"/>
                <a:tab pos="4546600" algn="l"/>
                <a:tab pos="5194300" algn="l"/>
                <a:tab pos="5842000" algn="l"/>
                <a:tab pos="6502400" algn="l"/>
                <a:tab pos="7150100" algn="l"/>
                <a:tab pos="7797800" algn="l"/>
                <a:tab pos="8191500" algn="l"/>
              </a:tabLst>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647700" algn="l"/>
                <a:tab pos="1295400" algn="l"/>
                <a:tab pos="1955800" algn="l"/>
                <a:tab pos="2603500" algn="l"/>
                <a:tab pos="3251200" algn="l"/>
                <a:tab pos="3898900" algn="l"/>
                <a:tab pos="4546600" algn="l"/>
                <a:tab pos="5194300" algn="l"/>
                <a:tab pos="5842000" algn="l"/>
                <a:tab pos="6502400" algn="l"/>
                <a:tab pos="7150100" algn="l"/>
                <a:tab pos="7797800" algn="l"/>
                <a:tab pos="8191500" algn="l"/>
              </a:tabLst>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tabLst>
                <a:tab pos="647700" algn="l"/>
                <a:tab pos="1295400" algn="l"/>
                <a:tab pos="1955800" algn="l"/>
                <a:tab pos="2603500" algn="l"/>
                <a:tab pos="3251200" algn="l"/>
                <a:tab pos="3898900" algn="l"/>
                <a:tab pos="4546600" algn="l"/>
                <a:tab pos="5194300" algn="l"/>
                <a:tab pos="5842000" algn="l"/>
                <a:tab pos="6502400" algn="l"/>
                <a:tab pos="7150100" algn="l"/>
                <a:tab pos="7797800" algn="l"/>
                <a:tab pos="8191500" algn="l"/>
              </a:tabLs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tabLst>
                <a:tab pos="647700" algn="l"/>
                <a:tab pos="1295400" algn="l"/>
                <a:tab pos="1955800" algn="l"/>
                <a:tab pos="2603500" algn="l"/>
                <a:tab pos="3251200" algn="l"/>
                <a:tab pos="3898900" algn="l"/>
                <a:tab pos="4546600" algn="l"/>
                <a:tab pos="5194300" algn="l"/>
                <a:tab pos="5842000" algn="l"/>
                <a:tab pos="6502400" algn="l"/>
                <a:tab pos="7150100" algn="l"/>
                <a:tab pos="7797800" algn="l"/>
                <a:tab pos="8191500" algn="l"/>
              </a:tabLs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tabLst>
                <a:tab pos="647700" algn="l"/>
                <a:tab pos="1295400" algn="l"/>
                <a:tab pos="1955800" algn="l"/>
                <a:tab pos="2603500" algn="l"/>
                <a:tab pos="3251200" algn="l"/>
                <a:tab pos="3898900" algn="l"/>
                <a:tab pos="4546600" algn="l"/>
                <a:tab pos="5194300" algn="l"/>
                <a:tab pos="5842000" algn="l"/>
                <a:tab pos="6502400" algn="l"/>
                <a:tab pos="7150100" algn="l"/>
                <a:tab pos="7797800" algn="l"/>
                <a:tab pos="8191500" algn="l"/>
              </a:tabLs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tabLst>
                <a:tab pos="647700" algn="l"/>
                <a:tab pos="1295400" algn="l"/>
                <a:tab pos="1955800" algn="l"/>
                <a:tab pos="2603500" algn="l"/>
                <a:tab pos="3251200" algn="l"/>
                <a:tab pos="3898900" algn="l"/>
                <a:tab pos="4546600" algn="l"/>
                <a:tab pos="5194300" algn="l"/>
                <a:tab pos="5842000" algn="l"/>
                <a:tab pos="6502400" algn="l"/>
                <a:tab pos="7150100" algn="l"/>
                <a:tab pos="7797800" algn="l"/>
                <a:tab pos="8191500" algn="l"/>
              </a:tabLs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7000"/>
              </a:lnSpc>
            </a:pPr>
            <a:r>
              <a:rPr lang="en-US" altLang="en-US" sz="1400" dirty="0">
                <a:solidFill>
                  <a:schemeClr val="tx1"/>
                </a:solidFill>
                <a:latin typeface="Arial Bold" charset="0"/>
                <a:cs typeface="Arial Bold" charset="0"/>
                <a:sym typeface="Arial Bold" charset="0"/>
              </a:rPr>
              <a:t>Biopsy Findings One and Five Years after Liver Transplantation in Recipients with HCV Infection after Transplantation </a:t>
            </a:r>
            <a:r>
              <a:rPr lang="en-US" altLang="en-US" sz="1400" dirty="0">
                <a:solidFill>
                  <a:srgbClr val="FFFFFF"/>
                </a:solidFill>
                <a:latin typeface="Arial Bold" charset="0"/>
                <a:cs typeface="Arial Bold" charset="0"/>
                <a:sym typeface="Arial Bold" charset="0"/>
              </a:rPr>
              <a:t>and in Those without HCV Infection.</a:t>
            </a:r>
          </a:p>
        </p:txBody>
      </p:sp>
      <p:grpSp>
        <p:nvGrpSpPr>
          <p:cNvPr id="28678" name="Group 16"/>
          <p:cNvGrpSpPr>
            <a:grpSpLocks/>
          </p:cNvGrpSpPr>
          <p:nvPr/>
        </p:nvGrpSpPr>
        <p:grpSpPr bwMode="auto">
          <a:xfrm>
            <a:off x="1471159" y="5937251"/>
            <a:ext cx="5300869" cy="320675"/>
            <a:chOff x="0" y="0"/>
            <a:chExt cx="2505" cy="202"/>
          </a:xfrm>
        </p:grpSpPr>
        <p:sp>
          <p:nvSpPr>
            <p:cNvPr id="28679" name="Rectangle 14"/>
            <p:cNvSpPr>
              <a:spLocks/>
            </p:cNvSpPr>
            <p:nvPr/>
          </p:nvSpPr>
          <p:spPr bwMode="auto">
            <a:xfrm>
              <a:off x="0" y="0"/>
              <a:ext cx="2505" cy="202"/>
            </a:xfrm>
            <a:prstGeom prst="rect">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28680" name="Rectangle 15"/>
            <p:cNvSpPr>
              <a:spLocks/>
            </p:cNvSpPr>
            <p:nvPr/>
          </p:nvSpPr>
          <p:spPr bwMode="auto">
            <a:xfrm>
              <a:off x="0" y="53"/>
              <a:ext cx="250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647700" algn="l"/>
                  <a:tab pos="1295400" algn="l"/>
                  <a:tab pos="1955800" algn="l"/>
                  <a:tab pos="2603500" algn="l"/>
                  <a:tab pos="3251200" algn="l"/>
                  <a:tab pos="3898900" algn="l"/>
                  <a:tab pos="4102100" algn="l"/>
                </a:tabLst>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647700" algn="l"/>
                  <a:tab pos="1295400" algn="l"/>
                  <a:tab pos="1955800" algn="l"/>
                  <a:tab pos="2603500" algn="l"/>
                  <a:tab pos="3251200" algn="l"/>
                  <a:tab pos="3898900" algn="l"/>
                  <a:tab pos="4102100" algn="l"/>
                </a:tabLst>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647700" algn="l"/>
                  <a:tab pos="1295400" algn="l"/>
                  <a:tab pos="1955800" algn="l"/>
                  <a:tab pos="2603500" algn="l"/>
                  <a:tab pos="3251200" algn="l"/>
                  <a:tab pos="3898900" algn="l"/>
                  <a:tab pos="4102100" algn="l"/>
                </a:tabLst>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647700" algn="l"/>
                  <a:tab pos="1295400" algn="l"/>
                  <a:tab pos="1955800" algn="l"/>
                  <a:tab pos="2603500" algn="l"/>
                  <a:tab pos="3251200" algn="l"/>
                  <a:tab pos="3898900" algn="l"/>
                  <a:tab pos="4102100" algn="l"/>
                </a:tabLst>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647700" algn="l"/>
                  <a:tab pos="1295400" algn="l"/>
                  <a:tab pos="1955800" algn="l"/>
                  <a:tab pos="2603500" algn="l"/>
                  <a:tab pos="3251200" algn="l"/>
                  <a:tab pos="3898900" algn="l"/>
                  <a:tab pos="4102100" algn="l"/>
                </a:tabLst>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tabLst>
                  <a:tab pos="647700" algn="l"/>
                  <a:tab pos="1295400" algn="l"/>
                  <a:tab pos="1955800" algn="l"/>
                  <a:tab pos="2603500" algn="l"/>
                  <a:tab pos="3251200" algn="l"/>
                  <a:tab pos="3898900" algn="l"/>
                  <a:tab pos="4102100" algn="l"/>
                </a:tabLs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tabLst>
                  <a:tab pos="647700" algn="l"/>
                  <a:tab pos="1295400" algn="l"/>
                  <a:tab pos="1955800" algn="l"/>
                  <a:tab pos="2603500" algn="l"/>
                  <a:tab pos="3251200" algn="l"/>
                  <a:tab pos="3898900" algn="l"/>
                  <a:tab pos="4102100" algn="l"/>
                </a:tabLs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tabLst>
                  <a:tab pos="647700" algn="l"/>
                  <a:tab pos="1295400" algn="l"/>
                  <a:tab pos="1955800" algn="l"/>
                  <a:tab pos="2603500" algn="l"/>
                  <a:tab pos="3251200" algn="l"/>
                  <a:tab pos="3898900" algn="l"/>
                  <a:tab pos="4102100" algn="l"/>
                </a:tabLs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tabLst>
                  <a:tab pos="647700" algn="l"/>
                  <a:tab pos="1295400" algn="l"/>
                  <a:tab pos="1955800" algn="l"/>
                  <a:tab pos="2603500" algn="l"/>
                  <a:tab pos="3251200" algn="l"/>
                  <a:tab pos="3898900" algn="l"/>
                  <a:tab pos="4102100" algn="l"/>
                </a:tabLs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3000"/>
                </a:lnSpc>
              </a:pPr>
              <a:r>
                <a:rPr lang="en-US" altLang="en-US" sz="1100">
                  <a:solidFill>
                    <a:srgbClr val="FFFFFF"/>
                  </a:solidFill>
                  <a:latin typeface="Arial Bold" charset="0"/>
                  <a:cs typeface="Arial Bold" charset="0"/>
                  <a:sym typeface="Arial Bold" charset="0"/>
                </a:rPr>
                <a:t>Gane EJ et al. N Engl J Med 1996;334:815-821.</a:t>
              </a:r>
            </a:p>
          </p:txBody>
        </p:sp>
      </p:grpSp>
    </p:spTree>
    <p:extLst>
      <p:ext uri="{BB962C8B-B14F-4D97-AF65-F5344CB8AC3E}">
        <p14:creationId xmlns:p14="http://schemas.microsoft.com/office/powerpoint/2010/main" val="21355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 of Transplant</a:t>
            </a:r>
            <a:endParaRPr lang="en-US" dirty="0"/>
          </a:p>
        </p:txBody>
      </p:sp>
      <p:sp>
        <p:nvSpPr>
          <p:cNvPr id="5" name="Content Placeholder 4"/>
          <p:cNvSpPr>
            <a:spLocks noGrp="1"/>
          </p:cNvSpPr>
          <p:nvPr>
            <p:ph idx="1"/>
          </p:nvPr>
        </p:nvSpPr>
        <p:spPr/>
        <p:txBody>
          <a:bodyPr/>
          <a:lstStyle/>
          <a:p>
            <a:r>
              <a:rPr lang="en-US" sz="2800" dirty="0" smtClean="0"/>
              <a:t>Understanding of </a:t>
            </a:r>
            <a:r>
              <a:rPr lang="en-US" sz="2800" dirty="0" err="1" smtClean="0"/>
              <a:t>Alloimmunity</a:t>
            </a:r>
            <a:r>
              <a:rPr lang="en-US" sz="2800" dirty="0" smtClean="0"/>
              <a:t>:  Medawar et al 1950’s</a:t>
            </a:r>
          </a:p>
          <a:p>
            <a:r>
              <a:rPr lang="en-US" sz="2800" dirty="0" smtClean="0"/>
              <a:t>First successful solid organ transplant 1954</a:t>
            </a:r>
          </a:p>
          <a:p>
            <a:r>
              <a:rPr lang="en-US" sz="2800" dirty="0" smtClean="0"/>
              <a:t>First successful immunosuppressive therapy (Corticosteroids and Azathioprine) 1963</a:t>
            </a:r>
          </a:p>
          <a:p>
            <a:r>
              <a:rPr lang="en-US" sz="2800" dirty="0" smtClean="0">
                <a:solidFill>
                  <a:srgbClr val="FF0000"/>
                </a:solidFill>
              </a:rPr>
              <a:t>Liver transplant 1967</a:t>
            </a:r>
          </a:p>
          <a:p>
            <a:r>
              <a:rPr lang="en-US" sz="2800" dirty="0" smtClean="0"/>
              <a:t>Heart transplant 1967</a:t>
            </a:r>
          </a:p>
          <a:p>
            <a:r>
              <a:rPr lang="en-US" sz="2800" dirty="0" err="1" smtClean="0"/>
              <a:t>Calcineurin</a:t>
            </a:r>
            <a:r>
              <a:rPr lang="en-US" sz="2800" dirty="0" smtClean="0"/>
              <a:t> inhibitor (Cyclosporine) 1977</a:t>
            </a:r>
          </a:p>
        </p:txBody>
      </p:sp>
    </p:spTree>
    <p:extLst>
      <p:ext uri="{BB962C8B-B14F-4D97-AF65-F5344CB8AC3E}">
        <p14:creationId xmlns:p14="http://schemas.microsoft.com/office/powerpoint/2010/main" val="792857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56773"/>
            <a:ext cx="10969943" cy="978729"/>
          </a:xfrm>
        </p:spPr>
        <p:txBody>
          <a:bodyPr/>
          <a:lstStyle/>
          <a:p>
            <a:r>
              <a:rPr lang="en-US" sz="3600" dirty="0" smtClean="0"/>
              <a:t>Recurrent Liver Damage due to HCV:  Risk is Decreasing </a:t>
            </a:r>
            <a:endParaRPr lang="en-US" sz="36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8172" y="1949702"/>
            <a:ext cx="10191212" cy="369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10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1"/>
          <p:cNvSpPr>
            <a:spLocks noGrp="1" noChangeArrowheads="1"/>
          </p:cNvSpPr>
          <p:nvPr>
            <p:ph type="title"/>
          </p:nvPr>
        </p:nvSpPr>
        <p:spPr>
          <a:xfrm>
            <a:off x="609441" y="455262"/>
            <a:ext cx="10969943" cy="781752"/>
          </a:xfrm>
        </p:spPr>
        <p:txBody>
          <a:bodyPr rIns="132080"/>
          <a:lstStyle/>
          <a:p>
            <a:r>
              <a:rPr lang="en-US" altLang="en-US" sz="2800" dirty="0" smtClean="0"/>
              <a:t>Validation of Liver Transplantation (total </a:t>
            </a:r>
            <a:r>
              <a:rPr lang="en-US" altLang="en-US" sz="2800" dirty="0" err="1" smtClean="0"/>
              <a:t>hepatectomy</a:t>
            </a:r>
            <a:r>
              <a:rPr lang="en-US" altLang="en-US" sz="2800" dirty="0" smtClean="0"/>
              <a:t>) as a Therapeutic Modality for HCC</a:t>
            </a:r>
          </a:p>
        </p:txBody>
      </p:sp>
      <p:sp>
        <p:nvSpPr>
          <p:cNvPr id="39940" name="Rectangle 12"/>
          <p:cNvSpPr>
            <a:spLocks noGrp="1" noChangeArrowheads="1"/>
          </p:cNvSpPr>
          <p:nvPr>
            <p:ph type="body" idx="1"/>
          </p:nvPr>
        </p:nvSpPr>
        <p:spPr>
          <a:xfrm>
            <a:off x="945904" y="1768475"/>
            <a:ext cx="10969943" cy="4876800"/>
          </a:xfrm>
        </p:spPr>
        <p:txBody>
          <a:bodyPr rIns="132080"/>
          <a:lstStyle/>
          <a:p>
            <a:r>
              <a:rPr lang="en-US" altLang="en-US" sz="2000" dirty="0" smtClean="0">
                <a:latin typeface="Arial Bold" charset="0"/>
                <a:cs typeface="Arial Bold" charset="0"/>
                <a:sym typeface="Arial Bold" charset="0"/>
              </a:rPr>
              <a:t>4 year disease free survival of 92% can be achieved for small </a:t>
            </a:r>
            <a:r>
              <a:rPr lang="en-US" altLang="en-US" sz="2000" dirty="0" err="1" smtClean="0">
                <a:latin typeface="Arial Bold" charset="0"/>
                <a:cs typeface="Arial Bold" charset="0"/>
                <a:sym typeface="Arial Bold" charset="0"/>
              </a:rPr>
              <a:t>unresectable</a:t>
            </a:r>
            <a:r>
              <a:rPr lang="en-US" altLang="en-US" sz="2000" dirty="0" smtClean="0">
                <a:latin typeface="Arial Bold" charset="0"/>
                <a:cs typeface="Arial Bold" charset="0"/>
                <a:sym typeface="Arial Bold" charset="0"/>
              </a:rPr>
              <a:t> HCC’s if specific </a:t>
            </a:r>
            <a:r>
              <a:rPr lang="en-US" altLang="en-US" sz="2000" u="sng" dirty="0" smtClean="0">
                <a:latin typeface="Arial Bold" charset="0"/>
                <a:cs typeface="Arial Bold" charset="0"/>
                <a:sym typeface="Arial Bold" charset="0"/>
              </a:rPr>
              <a:t>imaging based</a:t>
            </a:r>
            <a:r>
              <a:rPr lang="en-US" altLang="en-US" sz="2000" dirty="0" smtClean="0">
                <a:latin typeface="Arial Bold" charset="0"/>
                <a:cs typeface="Arial Bold" charset="0"/>
                <a:sym typeface="Arial Bold" charset="0"/>
              </a:rPr>
              <a:t> tumor criteria are met.  </a:t>
            </a:r>
            <a:endParaRPr lang="en-US" altLang="en-US" sz="2000" dirty="0" smtClean="0">
              <a:latin typeface="Arial Bold" charset="0"/>
              <a:ea typeface="ヒラギノ角ゴ ProN W6" charset="0"/>
              <a:cs typeface="ヒラギノ角ゴ ProN W6" charset="0"/>
              <a:sym typeface="Arial Bold" charset="0"/>
            </a:endParaRPr>
          </a:p>
          <a:p>
            <a:r>
              <a:rPr lang="en-US" altLang="en-US" sz="2000" dirty="0" smtClean="0">
                <a:latin typeface="Arial Bold" charset="0"/>
                <a:cs typeface="Arial Bold" charset="0"/>
                <a:sym typeface="Arial Bold" charset="0"/>
              </a:rPr>
              <a:t>Disease free survival was 59% if tumor exceed criteria. </a:t>
            </a:r>
            <a:endParaRPr lang="en-US" altLang="en-US" sz="2000" dirty="0" smtClean="0">
              <a:latin typeface="Arial Bold" charset="0"/>
              <a:ea typeface="ヒラギノ角ゴ ProN W6" charset="0"/>
              <a:cs typeface="ヒラギノ角ゴ ProN W6" charset="0"/>
              <a:sym typeface="Arial Bold" charset="0"/>
            </a:endParaRPr>
          </a:p>
        </p:txBody>
      </p:sp>
      <p:sp>
        <p:nvSpPr>
          <p:cNvPr id="39941" name="Rectangle 13"/>
          <p:cNvSpPr>
            <a:spLocks/>
          </p:cNvSpPr>
          <p:nvPr/>
        </p:nvSpPr>
        <p:spPr bwMode="auto">
          <a:xfrm>
            <a:off x="884594" y="5830844"/>
            <a:ext cx="2500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000" dirty="0" err="1">
                <a:solidFill>
                  <a:schemeClr val="tx1"/>
                </a:solidFill>
                <a:latin typeface="Arial" pitchFamily="34" charset="0"/>
                <a:cs typeface="Arial" pitchFamily="34" charset="0"/>
              </a:rPr>
              <a:t>Mazaferro</a:t>
            </a:r>
            <a:r>
              <a:rPr lang="en-US" altLang="en-US" sz="2000" dirty="0">
                <a:solidFill>
                  <a:schemeClr val="tx1"/>
                </a:solidFill>
                <a:latin typeface="Arial" pitchFamily="34" charset="0"/>
                <a:cs typeface="Arial" pitchFamily="34" charset="0"/>
              </a:rPr>
              <a:t> et al, 1996</a:t>
            </a:r>
          </a:p>
        </p:txBody>
      </p:sp>
      <p:pic>
        <p:nvPicPr>
          <p:cNvPr id="39942"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325" y="6248401"/>
            <a:ext cx="318052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131" y="4044778"/>
            <a:ext cx="3752730" cy="197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572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1"/>
          <p:cNvSpPr>
            <a:spLocks noGrp="1" noChangeArrowheads="1"/>
          </p:cNvSpPr>
          <p:nvPr>
            <p:ph type="title"/>
          </p:nvPr>
        </p:nvSpPr>
        <p:spPr>
          <a:xfrm>
            <a:off x="609441" y="627616"/>
            <a:ext cx="10969943" cy="437043"/>
          </a:xfrm>
        </p:spPr>
        <p:txBody>
          <a:bodyPr rIns="132080"/>
          <a:lstStyle/>
          <a:p>
            <a:r>
              <a:rPr lang="en-US" altLang="en-US" sz="2800" dirty="0" smtClean="0"/>
              <a:t>Bridge therapy to control liver cancer</a:t>
            </a:r>
          </a:p>
        </p:txBody>
      </p:sp>
      <p:sp>
        <p:nvSpPr>
          <p:cNvPr id="40964" name="Rectangle 12"/>
          <p:cNvSpPr>
            <a:spLocks noGrp="1" noChangeArrowheads="1"/>
          </p:cNvSpPr>
          <p:nvPr>
            <p:ph type="body" idx="1"/>
          </p:nvPr>
        </p:nvSpPr>
        <p:spPr>
          <a:xfrm>
            <a:off x="609441" y="1981200"/>
            <a:ext cx="5383398" cy="4876800"/>
          </a:xfrm>
        </p:spPr>
        <p:txBody>
          <a:bodyPr rIns="132080"/>
          <a:lstStyle/>
          <a:p>
            <a:endParaRPr lang="en-US" altLang="en-US" sz="2800" smtClean="0"/>
          </a:p>
        </p:txBody>
      </p:sp>
      <p:sp>
        <p:nvSpPr>
          <p:cNvPr id="40965" name="Rectangle 13"/>
          <p:cNvSpPr>
            <a:spLocks/>
          </p:cNvSpPr>
          <p:nvPr/>
        </p:nvSpPr>
        <p:spPr bwMode="auto">
          <a:xfrm>
            <a:off x="7618015" y="2362200"/>
            <a:ext cx="3876724"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82588" indent="-342900"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spcBef>
                <a:spcPts val="638"/>
              </a:spcBef>
              <a:buClr>
                <a:srgbClr val="00007D"/>
              </a:buClr>
              <a:buSzPct val="75000"/>
              <a:buFont typeface="Wingdings" pitchFamily="2" charset="2"/>
              <a:buChar char="n"/>
            </a:pPr>
            <a:r>
              <a:rPr lang="en-US" altLang="en-US" sz="2800">
                <a:solidFill>
                  <a:schemeClr val="tx1"/>
                </a:solidFill>
                <a:latin typeface="Arial" pitchFamily="34" charset="0"/>
                <a:cs typeface="Arial" pitchFamily="34" charset="0"/>
              </a:rPr>
              <a:t>TACE</a:t>
            </a:r>
          </a:p>
          <a:p>
            <a:pPr eaLnBrk="1" hangingPunct="1">
              <a:spcBef>
                <a:spcPts val="638"/>
              </a:spcBef>
              <a:buClr>
                <a:srgbClr val="00007D"/>
              </a:buClr>
              <a:buSzPct val="75000"/>
              <a:buFont typeface="Wingdings" pitchFamily="2" charset="2"/>
              <a:buChar char="n"/>
            </a:pPr>
            <a:r>
              <a:rPr lang="en-US" altLang="en-US" sz="2800">
                <a:solidFill>
                  <a:schemeClr val="tx1"/>
                </a:solidFill>
                <a:latin typeface="Arial" pitchFamily="34" charset="0"/>
                <a:cs typeface="Arial" pitchFamily="34" charset="0"/>
              </a:rPr>
              <a:t>Y90</a:t>
            </a:r>
          </a:p>
          <a:p>
            <a:pPr eaLnBrk="1" hangingPunct="1">
              <a:spcBef>
                <a:spcPts val="638"/>
              </a:spcBef>
              <a:buClr>
                <a:srgbClr val="00007D"/>
              </a:buClr>
              <a:buSzPct val="75000"/>
              <a:buFont typeface="Wingdings" pitchFamily="2" charset="2"/>
              <a:buChar char="n"/>
            </a:pPr>
            <a:r>
              <a:rPr lang="en-US" altLang="en-US" sz="2800">
                <a:solidFill>
                  <a:schemeClr val="tx1"/>
                </a:solidFill>
                <a:latin typeface="Arial" pitchFamily="34" charset="0"/>
                <a:cs typeface="Arial" pitchFamily="34" charset="0"/>
              </a:rPr>
              <a:t>Ablation</a:t>
            </a:r>
          </a:p>
          <a:p>
            <a:pPr eaLnBrk="1" hangingPunct="1">
              <a:spcBef>
                <a:spcPts val="638"/>
              </a:spcBef>
              <a:buClr>
                <a:srgbClr val="00007D"/>
              </a:buClr>
              <a:buSzPct val="75000"/>
              <a:buFont typeface="Wingdings" pitchFamily="2" charset="2"/>
              <a:buChar char="n"/>
            </a:pPr>
            <a:r>
              <a:rPr lang="en-US" altLang="en-US" sz="2800">
                <a:solidFill>
                  <a:schemeClr val="tx1"/>
                </a:solidFill>
                <a:latin typeface="Arial" pitchFamily="34" charset="0"/>
                <a:cs typeface="Arial" pitchFamily="34" charset="0"/>
              </a:rPr>
              <a:t>Sorafenib</a:t>
            </a:r>
          </a:p>
        </p:txBody>
      </p:sp>
      <p:pic>
        <p:nvPicPr>
          <p:cNvPr id="40966"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564" y="1431925"/>
            <a:ext cx="6399133"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34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55262"/>
            <a:ext cx="10969943" cy="781752"/>
          </a:xfrm>
        </p:spPr>
        <p:txBody>
          <a:bodyPr/>
          <a:lstStyle/>
          <a:p>
            <a:r>
              <a:rPr lang="en-US" sz="2800" dirty="0" smtClean="0"/>
              <a:t>Expanding the life boat—finding innovative ways to increase access to transplant</a:t>
            </a:r>
            <a:endParaRPr lang="en-US" sz="2800" dirty="0"/>
          </a:p>
        </p:txBody>
      </p:sp>
      <p:sp>
        <p:nvSpPr>
          <p:cNvPr id="3" name="Content Placeholder 2"/>
          <p:cNvSpPr>
            <a:spLocks noGrp="1"/>
          </p:cNvSpPr>
          <p:nvPr>
            <p:ph idx="1"/>
          </p:nvPr>
        </p:nvSpPr>
        <p:spPr/>
        <p:txBody>
          <a:bodyPr/>
          <a:lstStyle/>
          <a:p>
            <a:r>
              <a:rPr lang="en-US" dirty="0" smtClean="0"/>
              <a:t>Live donor and split liver transplant</a:t>
            </a:r>
          </a:p>
          <a:p>
            <a:r>
              <a:rPr lang="en-US" dirty="0" smtClean="0"/>
              <a:t>Using expanded criteria donor organs</a:t>
            </a:r>
          </a:p>
          <a:p>
            <a:pPr lvl="1"/>
            <a:r>
              <a:rPr lang="en-US" smtClean="0"/>
              <a:t>Donors with HCV</a:t>
            </a:r>
            <a:endParaRPr lang="en-US"/>
          </a:p>
        </p:txBody>
      </p:sp>
    </p:spTree>
    <p:extLst>
      <p:ext uri="{BB962C8B-B14F-4D97-AF65-F5344CB8AC3E}">
        <p14:creationId xmlns:p14="http://schemas.microsoft.com/office/powerpoint/2010/main" val="38985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1"/>
          <p:cNvSpPr>
            <a:spLocks noGrp="1" noChangeArrowheads="1"/>
          </p:cNvSpPr>
          <p:nvPr>
            <p:ph type="title"/>
          </p:nvPr>
        </p:nvSpPr>
        <p:spPr>
          <a:xfrm>
            <a:off x="609441" y="578372"/>
            <a:ext cx="10969943" cy="535531"/>
          </a:xfrm>
        </p:spPr>
        <p:txBody>
          <a:bodyPr rIns="132080"/>
          <a:lstStyle/>
          <a:p>
            <a:r>
              <a:rPr lang="en-US" altLang="en-US" sz="3600" dirty="0" smtClean="0"/>
              <a:t>Reduced and split liver techniques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046" y="1653747"/>
            <a:ext cx="4775328" cy="397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descr="right_lobe_i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013" y="1653747"/>
            <a:ext cx="3609975" cy="25685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28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09441" y="383140"/>
            <a:ext cx="10956925" cy="4783138"/>
          </a:xfrm>
          <a:prstGeom prst="rect">
            <a:avLst/>
          </a:prstGeom>
        </p:spPr>
        <p:txBody>
          <a:bodyPr/>
          <a:lstStyle/>
          <a:p>
            <a:r>
              <a:rPr lang="en-US" sz="2800" dirty="0" smtClean="0"/>
              <a:t>Live donor transplantation: especially important for children but also used for adults</a:t>
            </a:r>
          </a:p>
          <a:p>
            <a:r>
              <a:rPr lang="en-US" sz="2800" dirty="0"/>
              <a:t>Approximately 90% of adult transplants in the US are from deceased donors, 10% from live donors (reversed ratio in Asia)</a:t>
            </a:r>
          </a:p>
          <a:p>
            <a:endParaRPr lang="en-US" b="1" dirty="0" smtClean="0"/>
          </a:p>
          <a:p>
            <a:pPr marL="0" indent="0">
              <a:buNone/>
            </a:pPr>
            <a:endParaRPr lang="en-US" dirty="0"/>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37" y="2844044"/>
            <a:ext cx="4494034" cy="2915814"/>
          </a:xfrm>
          <a:prstGeom prst="rect">
            <a:avLst/>
          </a:prstGeom>
        </p:spPr>
      </p:pic>
      <p:pic>
        <p:nvPicPr>
          <p:cNvPr id="5" name="Picture 2" descr="Image result for live donor liver trans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696" y="3407182"/>
            <a:ext cx="44577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89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0"/>
          <p:cNvGrpSpPr>
            <a:grpSpLocks/>
          </p:cNvGrpSpPr>
          <p:nvPr/>
        </p:nvGrpSpPr>
        <p:grpSpPr bwMode="auto">
          <a:xfrm>
            <a:off x="0" y="0"/>
            <a:ext cx="12188825" cy="546100"/>
            <a:chOff x="0" y="0"/>
            <a:chExt cx="5760" cy="344"/>
          </a:xfrm>
        </p:grpSpPr>
        <p:sp>
          <p:nvSpPr>
            <p:cNvPr id="43013" name="Rectangle 1"/>
            <p:cNvSpPr>
              <a:spLocks/>
            </p:cNvSpPr>
            <p:nvPr/>
          </p:nvSpPr>
          <p:spPr bwMode="auto">
            <a:xfrm>
              <a:off x="0" y="0"/>
              <a:ext cx="180" cy="336"/>
            </a:xfrm>
            <a:prstGeom prst="rect">
              <a:avLst/>
            </a:prstGeom>
            <a:gradFill rotWithShape="0">
              <a:gsLst>
                <a:gs pos="0">
                  <a:srgbClr val="CCCCE6"/>
                </a:gs>
                <a:gs pos="100000">
                  <a:srgbClr val="FFFFFF"/>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14" name="Rectangle 2"/>
            <p:cNvSpPr>
              <a:spLocks/>
            </p:cNvSpPr>
            <p:nvPr/>
          </p:nvSpPr>
          <p:spPr bwMode="auto">
            <a:xfrm>
              <a:off x="260" y="85"/>
              <a:ext cx="5500" cy="173"/>
            </a:xfrm>
            <a:prstGeom prst="rect">
              <a:avLst/>
            </a:prstGeom>
            <a:gradFill rotWithShape="0">
              <a:gsLst>
                <a:gs pos="0">
                  <a:srgbClr val="00007D"/>
                </a:gs>
                <a:gs pos="100000">
                  <a:srgbClr val="FFFFFF"/>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15" name="Rectangle 3"/>
            <p:cNvSpPr>
              <a:spLocks/>
            </p:cNvSpPr>
            <p:nvPr/>
          </p:nvSpPr>
          <p:spPr bwMode="auto">
            <a:xfrm>
              <a:off x="258" y="85"/>
              <a:ext cx="87" cy="89"/>
            </a:xfrm>
            <a:prstGeom prst="rect">
              <a:avLst/>
            </a:prstGeom>
            <a:solidFill>
              <a:srgbClr val="CCCCE6"/>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16" name="Rectangle 4"/>
            <p:cNvSpPr>
              <a:spLocks/>
            </p:cNvSpPr>
            <p:nvPr/>
          </p:nvSpPr>
          <p:spPr bwMode="auto">
            <a:xfrm>
              <a:off x="345" y="0"/>
              <a:ext cx="88" cy="87"/>
            </a:xfrm>
            <a:prstGeom prst="rect">
              <a:avLst/>
            </a:prstGeom>
            <a:solidFill>
              <a:srgbClr val="CCCCE6"/>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17" name="Rectangle 5"/>
            <p:cNvSpPr>
              <a:spLocks/>
            </p:cNvSpPr>
            <p:nvPr/>
          </p:nvSpPr>
          <p:spPr bwMode="auto">
            <a:xfrm>
              <a:off x="345" y="85"/>
              <a:ext cx="88" cy="89"/>
            </a:xfrm>
            <a:prstGeom prst="rect">
              <a:avLst/>
            </a:prstGeom>
            <a:solidFill>
              <a:srgbClr val="9999C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18" name="Rectangle 6"/>
            <p:cNvSpPr>
              <a:spLocks/>
            </p:cNvSpPr>
            <p:nvPr/>
          </p:nvSpPr>
          <p:spPr bwMode="auto">
            <a:xfrm>
              <a:off x="173" y="173"/>
              <a:ext cx="86" cy="87"/>
            </a:xfrm>
            <a:prstGeom prst="rect">
              <a:avLst/>
            </a:prstGeom>
            <a:solidFill>
              <a:srgbClr val="CCCCE6"/>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19" name="Rectangle 7"/>
            <p:cNvSpPr>
              <a:spLocks/>
            </p:cNvSpPr>
            <p:nvPr/>
          </p:nvSpPr>
          <p:spPr bwMode="auto">
            <a:xfrm>
              <a:off x="83" y="86"/>
              <a:ext cx="89" cy="87"/>
            </a:xfrm>
            <a:prstGeom prst="rect">
              <a:avLst/>
            </a:prstGeom>
            <a:solidFill>
              <a:srgbClr val="00007D"/>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20" name="Rectangle 8"/>
            <p:cNvSpPr>
              <a:spLocks/>
            </p:cNvSpPr>
            <p:nvPr/>
          </p:nvSpPr>
          <p:spPr bwMode="auto">
            <a:xfrm>
              <a:off x="258" y="171"/>
              <a:ext cx="87" cy="87"/>
            </a:xfrm>
            <a:prstGeom prst="rect">
              <a:avLst/>
            </a:prstGeom>
            <a:solidFill>
              <a:srgbClr val="9999C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21" name="Rectangle 9"/>
            <p:cNvSpPr>
              <a:spLocks/>
            </p:cNvSpPr>
            <p:nvPr/>
          </p:nvSpPr>
          <p:spPr bwMode="auto">
            <a:xfrm>
              <a:off x="173" y="258"/>
              <a:ext cx="86" cy="86"/>
            </a:xfrm>
            <a:prstGeom prst="rect">
              <a:avLst/>
            </a:prstGeom>
            <a:solidFill>
              <a:srgbClr val="9999C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grpSp>
      <p:sp>
        <p:nvSpPr>
          <p:cNvPr id="43011" name="Rectangle 11"/>
          <p:cNvSpPr>
            <a:spLocks noGrp="1" noChangeArrowheads="1"/>
          </p:cNvSpPr>
          <p:nvPr>
            <p:ph type="title"/>
          </p:nvPr>
        </p:nvSpPr>
        <p:spPr>
          <a:xfrm>
            <a:off x="609441" y="578372"/>
            <a:ext cx="10969943" cy="535531"/>
          </a:xfrm>
        </p:spPr>
        <p:txBody>
          <a:bodyPr rIns="132080"/>
          <a:lstStyle/>
          <a:p>
            <a:r>
              <a:rPr lang="en-US" altLang="en-US" sz="3600" dirty="0" smtClean="0"/>
              <a:t>Conclusions</a:t>
            </a:r>
          </a:p>
        </p:txBody>
      </p:sp>
      <p:sp>
        <p:nvSpPr>
          <p:cNvPr id="43012" name="Rectangle 12"/>
          <p:cNvSpPr>
            <a:spLocks noGrp="1" noChangeArrowheads="1"/>
          </p:cNvSpPr>
          <p:nvPr>
            <p:ph type="body" idx="1"/>
          </p:nvPr>
        </p:nvSpPr>
        <p:spPr>
          <a:xfrm>
            <a:off x="1399154" y="1410731"/>
            <a:ext cx="10163759" cy="3935627"/>
          </a:xfrm>
        </p:spPr>
        <p:txBody>
          <a:bodyPr rIns="132080"/>
          <a:lstStyle/>
          <a:p>
            <a:r>
              <a:rPr lang="en-US" altLang="en-US" sz="2400" dirty="0" smtClean="0"/>
              <a:t>Liver transplantation is highly successful in treating end stage liver failure, but there are significant issues that remain:</a:t>
            </a:r>
          </a:p>
          <a:p>
            <a:pPr marL="782638" lvl="1"/>
            <a:endParaRPr lang="en-US" altLang="en-US" sz="2000" dirty="0" smtClean="0"/>
          </a:p>
          <a:p>
            <a:pPr marL="782638" lvl="1"/>
            <a:r>
              <a:rPr lang="en-US" altLang="en-US" sz="2000" dirty="0" smtClean="0"/>
              <a:t>Organ Supply and Geographic Variations in Access </a:t>
            </a:r>
          </a:p>
          <a:p>
            <a:pPr marL="782638" lvl="1"/>
            <a:r>
              <a:rPr lang="en-US" altLang="en-US" sz="2000" dirty="0" smtClean="0"/>
              <a:t>Optimal utilization of ECD and Live Donor Grafts</a:t>
            </a:r>
          </a:p>
          <a:p>
            <a:pPr marL="782638" lvl="1"/>
            <a:r>
              <a:rPr lang="en-US" altLang="en-US" sz="2000" dirty="0" smtClean="0"/>
              <a:t>Long term effects of Immunotherapy</a:t>
            </a:r>
          </a:p>
          <a:p>
            <a:pPr marL="782638" lvl="1"/>
            <a:r>
              <a:rPr lang="en-US" altLang="en-US" sz="2000" dirty="0" smtClean="0"/>
              <a:t>Optimal role of transplantation in some conditions like HCC</a:t>
            </a:r>
          </a:p>
          <a:p>
            <a:pPr marL="782638" lvl="1"/>
            <a:r>
              <a:rPr lang="en-US" altLang="en-US" sz="2000" dirty="0" smtClean="0"/>
              <a:t>Emerging Diseases</a:t>
            </a:r>
          </a:p>
          <a:p>
            <a:pPr marL="782638" lvl="1"/>
            <a:r>
              <a:rPr lang="en-US" altLang="en-US" sz="2000" dirty="0" smtClean="0"/>
              <a:t>Optimal timing of HCV therapy</a:t>
            </a:r>
          </a:p>
        </p:txBody>
      </p:sp>
    </p:spTree>
    <p:extLst>
      <p:ext uri="{BB962C8B-B14F-4D97-AF65-F5344CB8AC3E}">
        <p14:creationId xmlns:p14="http://schemas.microsoft.com/office/powerpoint/2010/main" val="283112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reeform 1"/>
          <p:cNvSpPr>
            <a:spLocks/>
          </p:cNvSpPr>
          <p:nvPr/>
        </p:nvSpPr>
        <p:spPr bwMode="auto">
          <a:xfrm>
            <a:off x="-14813" y="1925639"/>
            <a:ext cx="787196" cy="2320925"/>
          </a:xfrm>
          <a:custGeom>
            <a:avLst/>
            <a:gdLst>
              <a:gd name="T0" fmla="*/ 2147483647 w 21541"/>
              <a:gd name="T1" fmla="*/ 2147483647 h 21600"/>
              <a:gd name="T2" fmla="*/ 185857840 w 21541"/>
              <a:gd name="T3" fmla="*/ 0 h 21600"/>
              <a:gd name="T4" fmla="*/ 2147483647 w 21541"/>
              <a:gd name="T5" fmla="*/ 2147483647 h 21600"/>
              <a:gd name="T6" fmla="*/ 2147483647 w 21541"/>
              <a:gd name="T7" fmla="*/ 2147483647 h 21600"/>
              <a:gd name="T8" fmla="*/ 2147483647 w 21541"/>
              <a:gd name="T9" fmla="*/ 2147483647 h 21600"/>
              <a:gd name="T10" fmla="*/ 2147483647 w 21541"/>
              <a:gd name="T11" fmla="*/ 2147483647 h 21600"/>
              <a:gd name="T12" fmla="*/ 185857840 w 21541"/>
              <a:gd name="T13" fmla="*/ 2147483647 h 21600"/>
              <a:gd name="T14" fmla="*/ 2147483647 w 21541"/>
              <a:gd name="T15" fmla="*/ 2147483647 h 21600"/>
              <a:gd name="T16" fmla="*/ 2147483647 w 21541"/>
              <a:gd name="T17" fmla="*/ 2147483647 h 21600"/>
              <a:gd name="T18" fmla="*/ 2147483647 w 21541"/>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41" h="21600">
                <a:moveTo>
                  <a:pt x="205" y="2128"/>
                </a:moveTo>
                <a:cubicBezTo>
                  <a:pt x="205" y="1519"/>
                  <a:pt x="-59" y="946"/>
                  <a:pt x="12" y="0"/>
                </a:cubicBezTo>
                <a:lnTo>
                  <a:pt x="17235" y="907"/>
                </a:lnTo>
                <a:cubicBezTo>
                  <a:pt x="20997" y="1143"/>
                  <a:pt x="21541" y="1519"/>
                  <a:pt x="21541" y="2128"/>
                </a:cubicBezTo>
                <a:lnTo>
                  <a:pt x="21541" y="19077"/>
                </a:lnTo>
                <a:cubicBezTo>
                  <a:pt x="21541" y="19687"/>
                  <a:pt x="20882" y="20191"/>
                  <a:pt x="17235" y="20457"/>
                </a:cubicBezTo>
                <a:lnTo>
                  <a:pt x="12" y="21600"/>
                </a:lnTo>
                <a:cubicBezTo>
                  <a:pt x="56" y="20595"/>
                  <a:pt x="435" y="19687"/>
                  <a:pt x="435" y="19077"/>
                </a:cubicBezTo>
                <a:cubicBezTo>
                  <a:pt x="358" y="13428"/>
                  <a:pt x="281" y="7778"/>
                  <a:pt x="205" y="2128"/>
                </a:cubicBezTo>
                <a:close/>
                <a:moveTo>
                  <a:pt x="205" y="2128"/>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a:endParaRPr lang="en-US" sz="4200">
              <a:solidFill>
                <a:srgbClr val="000000"/>
              </a:solidFill>
              <a:latin typeface="Gill Sans" charset="0"/>
              <a:sym typeface="Gill Sans" charset="0"/>
            </a:endParaRPr>
          </a:p>
        </p:txBody>
      </p:sp>
      <p:sp>
        <p:nvSpPr>
          <p:cNvPr id="48131" name="Freeform 2"/>
          <p:cNvSpPr>
            <a:spLocks/>
          </p:cNvSpPr>
          <p:nvPr/>
        </p:nvSpPr>
        <p:spPr bwMode="auto">
          <a:xfrm rot="10800000" flipH="1">
            <a:off x="-48671" y="-7938"/>
            <a:ext cx="833751" cy="1968501"/>
          </a:xfrm>
          <a:custGeom>
            <a:avLst/>
            <a:gdLst>
              <a:gd name="T0" fmla="*/ 0 w 21351"/>
              <a:gd name="T1" fmla="*/ 2147483647 h 21336"/>
              <a:gd name="T2" fmla="*/ 2147483647 w 21351"/>
              <a:gd name="T3" fmla="*/ 2147483647 h 21336"/>
              <a:gd name="T4" fmla="*/ 2147483647 w 21351"/>
              <a:gd name="T5" fmla="*/ 2147483647 h 21336"/>
              <a:gd name="T6" fmla="*/ 2147483647 w 21351"/>
              <a:gd name="T7" fmla="*/ 2147483647 h 21336"/>
              <a:gd name="T8" fmla="*/ 2147483647 w 21351"/>
              <a:gd name="T9" fmla="*/ 2147483647 h 21336"/>
              <a:gd name="T10" fmla="*/ 0 w 21351"/>
              <a:gd name="T11" fmla="*/ 2147483647 h 21336"/>
              <a:gd name="T12" fmla="*/ 0 w 21351"/>
              <a:gd name="T13" fmla="*/ 2147483647 h 21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51" h="21336">
                <a:moveTo>
                  <a:pt x="0" y="1014"/>
                </a:moveTo>
                <a:lnTo>
                  <a:pt x="15005" y="103"/>
                </a:lnTo>
                <a:cubicBezTo>
                  <a:pt x="20655" y="-264"/>
                  <a:pt x="21137" y="304"/>
                  <a:pt x="21152" y="2574"/>
                </a:cubicBezTo>
                <a:cubicBezTo>
                  <a:pt x="21600" y="7367"/>
                  <a:pt x="21152" y="14037"/>
                  <a:pt x="21152" y="21336"/>
                </a:cubicBezTo>
                <a:lnTo>
                  <a:pt x="993" y="21302"/>
                </a:lnTo>
                <a:cubicBezTo>
                  <a:pt x="938" y="15426"/>
                  <a:pt x="55" y="6890"/>
                  <a:pt x="0" y="1014"/>
                </a:cubicBezTo>
                <a:close/>
                <a:moveTo>
                  <a:pt x="0" y="1014"/>
                </a:moveTo>
              </a:path>
            </a:pathLst>
          </a:custGeom>
          <a:solidFill>
            <a:srgbClr val="A5A0D6"/>
          </a:soli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pPr algn="ctr"/>
            <a:endParaRPr lang="en-US" sz="4200">
              <a:solidFill>
                <a:srgbClr val="000000"/>
              </a:solidFill>
              <a:latin typeface="Gill Sans" charset="0"/>
              <a:sym typeface="Gill Sans" charset="0"/>
            </a:endParaRPr>
          </a:p>
        </p:txBody>
      </p:sp>
      <p:sp>
        <p:nvSpPr>
          <p:cNvPr id="48132" name="Freeform 3"/>
          <p:cNvSpPr>
            <a:spLocks/>
          </p:cNvSpPr>
          <p:nvPr/>
        </p:nvSpPr>
        <p:spPr bwMode="auto">
          <a:xfrm>
            <a:off x="-4232" y="4206876"/>
            <a:ext cx="789312" cy="2663825"/>
          </a:xfrm>
          <a:custGeom>
            <a:avLst/>
            <a:gdLst>
              <a:gd name="T0" fmla="*/ 2147483647 w 21289"/>
              <a:gd name="T1" fmla="*/ 2147483647 h 21404"/>
              <a:gd name="T2" fmla="*/ 2147483647 w 21289"/>
              <a:gd name="T3" fmla="*/ 2147483647 h 21404"/>
              <a:gd name="T4" fmla="*/ 2147483647 w 21289"/>
              <a:gd name="T5" fmla="*/ 2147483647 h 21404"/>
              <a:gd name="T6" fmla="*/ 2147483647 w 21289"/>
              <a:gd name="T7" fmla="*/ 2147483647 h 21404"/>
              <a:gd name="T8" fmla="*/ 149636213 w 21289"/>
              <a:gd name="T9" fmla="*/ 2147483647 h 21404"/>
              <a:gd name="T10" fmla="*/ 2147483647 w 21289"/>
              <a:gd name="T11" fmla="*/ 2147483647 h 21404"/>
              <a:gd name="T12" fmla="*/ 2147483647 w 21289"/>
              <a:gd name="T13" fmla="*/ 2147483647 h 214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89" h="21404">
                <a:moveTo>
                  <a:pt x="139" y="743"/>
                </a:moveTo>
                <a:lnTo>
                  <a:pt x="14608" y="76"/>
                </a:lnTo>
                <a:cubicBezTo>
                  <a:pt x="20556" y="-196"/>
                  <a:pt x="21063" y="226"/>
                  <a:pt x="21079" y="1909"/>
                </a:cubicBezTo>
                <a:cubicBezTo>
                  <a:pt x="21551" y="5464"/>
                  <a:pt x="21079" y="15990"/>
                  <a:pt x="21079" y="21404"/>
                </a:cubicBezTo>
                <a:lnTo>
                  <a:pt x="9" y="21404"/>
                </a:lnTo>
                <a:cubicBezTo>
                  <a:pt x="-49" y="17046"/>
                  <a:pt x="197" y="5102"/>
                  <a:pt x="139" y="743"/>
                </a:cubicBezTo>
                <a:close/>
                <a:moveTo>
                  <a:pt x="139" y="743"/>
                </a:moveTo>
              </a:path>
            </a:pathLst>
          </a:custGeom>
          <a:solidFill>
            <a:srgbClr val="5B027A"/>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ctr"/>
            <a:endParaRPr lang="en-US" sz="4200">
              <a:solidFill>
                <a:srgbClr val="000000"/>
              </a:solidFill>
              <a:latin typeface="Gill Sans" charset="0"/>
              <a:sym typeface="Gill Sans" charset="0"/>
            </a:endParaRPr>
          </a:p>
        </p:txBody>
      </p:sp>
      <p:pic>
        <p:nvPicPr>
          <p:cNvPr id="481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844" y="6278564"/>
            <a:ext cx="394020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481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1473" y="6272213"/>
            <a:ext cx="176695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8136" name="Rectangle 7"/>
          <p:cNvSpPr>
            <a:spLocks noGrp="1" noChangeArrowheads="1"/>
          </p:cNvSpPr>
          <p:nvPr>
            <p:ph idx="1"/>
          </p:nvPr>
        </p:nvSpPr>
        <p:spPr>
          <a:xfrm>
            <a:off x="1329216" y="1127126"/>
            <a:ext cx="10191212" cy="5151437"/>
          </a:xfrm>
        </p:spPr>
        <p:txBody>
          <a:bodyPr/>
          <a:lstStyle/>
          <a:p>
            <a:pPr marL="304800" indent="-304800">
              <a:spcBef>
                <a:spcPct val="0"/>
              </a:spcBef>
            </a:pPr>
            <a:r>
              <a:rPr lang="en-US" altLang="en-US" sz="2800" dirty="0"/>
              <a:t>National Organ Transplant Act 1984</a:t>
            </a:r>
          </a:p>
          <a:p>
            <a:pPr marL="654050" lvl="1" indent="-304800">
              <a:spcBef>
                <a:spcPct val="0"/>
              </a:spcBef>
            </a:pPr>
            <a:r>
              <a:rPr lang="en-US" altLang="en-US" sz="2200" dirty="0" smtClean="0"/>
              <a:t>Created the Organ Procurement and Transplant Network (OPTN) under HHS</a:t>
            </a:r>
          </a:p>
          <a:p>
            <a:pPr marL="1066800" lvl="2" indent="-304800"/>
            <a:r>
              <a:rPr lang="en-US" altLang="en-US" sz="1800" dirty="0" smtClean="0"/>
              <a:t>Management of OPTN contract awarded to </a:t>
            </a:r>
            <a:r>
              <a:rPr lang="en-US" altLang="en-US" sz="1800" b="1" dirty="0" smtClean="0"/>
              <a:t>UNOS</a:t>
            </a:r>
          </a:p>
          <a:p>
            <a:pPr marL="1066800" lvl="2" indent="-304800"/>
            <a:r>
              <a:rPr lang="en-US" altLang="en-US" sz="1800" dirty="0" smtClean="0"/>
              <a:t>Creation of 11 Regions in the US</a:t>
            </a:r>
          </a:p>
          <a:p>
            <a:pPr marL="666750" lvl="1" indent="-304800"/>
            <a:r>
              <a:rPr lang="en-US" altLang="en-US" sz="2200" dirty="0" smtClean="0"/>
              <a:t>Scientific Registry to Evaluate Outcomes and Provide Data for Policy Development </a:t>
            </a:r>
          </a:p>
          <a:p>
            <a:pPr marL="317500" indent="-304800"/>
            <a:r>
              <a:rPr lang="en-US" altLang="en-US" sz="2400" dirty="0" smtClean="0"/>
              <a:t>2007 CMS published regulations governing transplant practice, linked payment to quality, and established routine on site surveys of programs</a:t>
            </a:r>
          </a:p>
        </p:txBody>
      </p:sp>
    </p:spTree>
    <p:extLst>
      <p:ext uri="{BB962C8B-B14F-4D97-AF65-F5344CB8AC3E}">
        <p14:creationId xmlns:p14="http://schemas.microsoft.com/office/powerpoint/2010/main" val="311383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30639"/>
            <a:ext cx="10969943" cy="830997"/>
          </a:xfrm>
        </p:spPr>
        <p:txBody>
          <a:bodyPr/>
          <a:lstStyle/>
          <a:p>
            <a:r>
              <a:rPr lang="en-US" dirty="0" smtClean="0"/>
              <a:t>Success rates of the common solid organ transplants is now approximately 90% at one year</a:t>
            </a:r>
            <a:endParaRPr lang="en-US" dirty="0"/>
          </a:p>
        </p:txBody>
      </p:sp>
      <p:sp>
        <p:nvSpPr>
          <p:cNvPr id="3" name="Content Placeholder 2"/>
          <p:cNvSpPr>
            <a:spLocks noGrp="1"/>
          </p:cNvSpPr>
          <p:nvPr>
            <p:ph idx="1"/>
          </p:nvPr>
        </p:nvSpPr>
        <p:spPr>
          <a:xfrm>
            <a:off x="609441" y="1522381"/>
            <a:ext cx="10969943" cy="4525963"/>
          </a:xfrm>
        </p:spPr>
        <p:txBody>
          <a:bodyPr/>
          <a:lstStyle/>
          <a:p>
            <a:r>
              <a:rPr lang="en-US" sz="2800" dirty="0" smtClean="0"/>
              <a:t>Standardized surgical technique</a:t>
            </a:r>
          </a:p>
          <a:p>
            <a:r>
              <a:rPr lang="en-US" sz="2800" dirty="0" smtClean="0"/>
              <a:t>Improved immunosuppressive and medical management</a:t>
            </a:r>
          </a:p>
          <a:p>
            <a:r>
              <a:rPr lang="en-US" sz="2800" dirty="0" smtClean="0"/>
              <a:t>Improved multidisciplinary care and patient selection</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393" y="3190673"/>
            <a:ext cx="5254063" cy="324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94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30639"/>
            <a:ext cx="10969943" cy="830997"/>
          </a:xfrm>
        </p:spPr>
        <p:txBody>
          <a:bodyPr/>
          <a:lstStyle/>
          <a:p>
            <a:r>
              <a:rPr lang="en-US" dirty="0" smtClean="0"/>
              <a:t>Requirements for organ transplantation is similar in all organs</a:t>
            </a:r>
            <a:endParaRPr lang="en-US" dirty="0"/>
          </a:p>
        </p:txBody>
      </p:sp>
      <p:sp>
        <p:nvSpPr>
          <p:cNvPr id="3" name="Content Placeholder 2"/>
          <p:cNvSpPr>
            <a:spLocks noGrp="1"/>
          </p:cNvSpPr>
          <p:nvPr>
            <p:ph idx="1"/>
          </p:nvPr>
        </p:nvSpPr>
        <p:spPr>
          <a:xfrm>
            <a:off x="609441" y="1431871"/>
            <a:ext cx="10969943" cy="4525963"/>
          </a:xfrm>
        </p:spPr>
        <p:txBody>
          <a:bodyPr/>
          <a:lstStyle/>
          <a:p>
            <a:r>
              <a:rPr lang="en-US" sz="2000" dirty="0" smtClean="0"/>
              <a:t>Must have irreversible organ failure or an organ based condition whose only reasonable therapeutic option is transplant</a:t>
            </a:r>
          </a:p>
          <a:p>
            <a:r>
              <a:rPr lang="en-US" sz="2000" dirty="0" smtClean="0"/>
              <a:t>Transplant should prolong survival</a:t>
            </a:r>
          </a:p>
          <a:p>
            <a:r>
              <a:rPr lang="en-US" sz="2000" dirty="0" smtClean="0"/>
              <a:t>Medical condition must permit safe transplant surgery and recovery</a:t>
            </a:r>
          </a:p>
          <a:p>
            <a:r>
              <a:rPr lang="en-US" sz="2000" dirty="0" smtClean="0"/>
              <a:t>Must be able to comply with follow up pre and post operatively</a:t>
            </a:r>
            <a:r>
              <a:rPr lang="en-US" sz="2000" dirty="0"/>
              <a:t> </a:t>
            </a:r>
            <a:r>
              <a:rPr lang="en-US" sz="2000" dirty="0" smtClean="0"/>
              <a:t>for life</a:t>
            </a:r>
            <a:endParaRPr lang="en-US" sz="2000" dirty="0"/>
          </a:p>
        </p:txBody>
      </p:sp>
    </p:spTree>
    <p:extLst>
      <p:ext uri="{BB962C8B-B14F-4D97-AF65-F5344CB8AC3E}">
        <p14:creationId xmlns:p14="http://schemas.microsoft.com/office/powerpoint/2010/main" val="16463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54376"/>
            <a:ext cx="10969943" cy="830997"/>
          </a:xfrm>
        </p:spPr>
        <p:txBody>
          <a:bodyPr/>
          <a:lstStyle/>
          <a:p>
            <a:r>
              <a:rPr lang="en-US" dirty="0" smtClean="0"/>
              <a:t>Liver transplantation is a treatment for irreversible liver failure</a:t>
            </a:r>
            <a:endParaRPr lang="en-US" dirty="0"/>
          </a:p>
        </p:txBody>
      </p:sp>
      <p:sp>
        <p:nvSpPr>
          <p:cNvPr id="3" name="Content Placeholder 2"/>
          <p:cNvSpPr>
            <a:spLocks noGrp="1"/>
          </p:cNvSpPr>
          <p:nvPr>
            <p:ph idx="1"/>
          </p:nvPr>
        </p:nvSpPr>
        <p:spPr>
          <a:xfrm>
            <a:off x="609441" y="1678022"/>
            <a:ext cx="10969943" cy="4525963"/>
          </a:xfrm>
        </p:spPr>
        <p:txBody>
          <a:bodyPr/>
          <a:lstStyle/>
          <a:p>
            <a:pPr marL="0" indent="0">
              <a:buNone/>
            </a:pPr>
            <a:endParaRPr lang="en-US" sz="2800"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834" y="2743538"/>
            <a:ext cx="5680436" cy="361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692" y="2743538"/>
            <a:ext cx="2921000"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46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indications for LT</a:t>
            </a:r>
            <a:endParaRPr lang="en-US" dirty="0"/>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8410" y="1576259"/>
            <a:ext cx="6780034" cy="381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31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p:cNvGrpSpPr>
            <a:grpSpLocks/>
          </p:cNvGrpSpPr>
          <p:nvPr/>
        </p:nvGrpSpPr>
        <p:grpSpPr bwMode="auto">
          <a:xfrm>
            <a:off x="0" y="0"/>
            <a:ext cx="12188825" cy="546100"/>
            <a:chOff x="0" y="0"/>
            <a:chExt cx="5760" cy="344"/>
          </a:xfrm>
        </p:grpSpPr>
        <p:sp>
          <p:nvSpPr>
            <p:cNvPr id="14347" name="Rectangle 1"/>
            <p:cNvSpPr>
              <a:spLocks/>
            </p:cNvSpPr>
            <p:nvPr/>
          </p:nvSpPr>
          <p:spPr bwMode="auto">
            <a:xfrm>
              <a:off x="0" y="0"/>
              <a:ext cx="180" cy="336"/>
            </a:xfrm>
            <a:prstGeom prst="rect">
              <a:avLst/>
            </a:prstGeom>
            <a:gradFill rotWithShape="0">
              <a:gsLst>
                <a:gs pos="0">
                  <a:srgbClr val="CCCCE6"/>
                </a:gs>
                <a:gs pos="100000">
                  <a:srgbClr val="FFFFFF"/>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348" name="Rectangle 2"/>
            <p:cNvSpPr>
              <a:spLocks/>
            </p:cNvSpPr>
            <p:nvPr/>
          </p:nvSpPr>
          <p:spPr bwMode="auto">
            <a:xfrm>
              <a:off x="260" y="85"/>
              <a:ext cx="5500" cy="173"/>
            </a:xfrm>
            <a:prstGeom prst="rect">
              <a:avLst/>
            </a:prstGeom>
            <a:gradFill rotWithShape="0">
              <a:gsLst>
                <a:gs pos="0">
                  <a:srgbClr val="00007D"/>
                </a:gs>
                <a:gs pos="100000">
                  <a:srgbClr val="FFFFFF"/>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349" name="Rectangle 3"/>
            <p:cNvSpPr>
              <a:spLocks/>
            </p:cNvSpPr>
            <p:nvPr/>
          </p:nvSpPr>
          <p:spPr bwMode="auto">
            <a:xfrm>
              <a:off x="258" y="85"/>
              <a:ext cx="87" cy="89"/>
            </a:xfrm>
            <a:prstGeom prst="rect">
              <a:avLst/>
            </a:prstGeom>
            <a:solidFill>
              <a:srgbClr val="CCCCE6"/>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350" name="Rectangle 4"/>
            <p:cNvSpPr>
              <a:spLocks/>
            </p:cNvSpPr>
            <p:nvPr/>
          </p:nvSpPr>
          <p:spPr bwMode="auto">
            <a:xfrm>
              <a:off x="345" y="0"/>
              <a:ext cx="88" cy="87"/>
            </a:xfrm>
            <a:prstGeom prst="rect">
              <a:avLst/>
            </a:prstGeom>
            <a:solidFill>
              <a:srgbClr val="CCCCE6"/>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351" name="Rectangle 5"/>
            <p:cNvSpPr>
              <a:spLocks/>
            </p:cNvSpPr>
            <p:nvPr/>
          </p:nvSpPr>
          <p:spPr bwMode="auto">
            <a:xfrm>
              <a:off x="345" y="85"/>
              <a:ext cx="88" cy="89"/>
            </a:xfrm>
            <a:prstGeom prst="rect">
              <a:avLst/>
            </a:prstGeom>
            <a:solidFill>
              <a:srgbClr val="9999C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352" name="Rectangle 6"/>
            <p:cNvSpPr>
              <a:spLocks/>
            </p:cNvSpPr>
            <p:nvPr/>
          </p:nvSpPr>
          <p:spPr bwMode="auto">
            <a:xfrm>
              <a:off x="173" y="173"/>
              <a:ext cx="86" cy="87"/>
            </a:xfrm>
            <a:prstGeom prst="rect">
              <a:avLst/>
            </a:prstGeom>
            <a:solidFill>
              <a:srgbClr val="CCCCE6"/>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353" name="Rectangle 7"/>
            <p:cNvSpPr>
              <a:spLocks/>
            </p:cNvSpPr>
            <p:nvPr/>
          </p:nvSpPr>
          <p:spPr bwMode="auto">
            <a:xfrm>
              <a:off x="83" y="86"/>
              <a:ext cx="89" cy="87"/>
            </a:xfrm>
            <a:prstGeom prst="rect">
              <a:avLst/>
            </a:prstGeom>
            <a:solidFill>
              <a:srgbClr val="00007D"/>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354" name="Rectangle 8"/>
            <p:cNvSpPr>
              <a:spLocks/>
            </p:cNvSpPr>
            <p:nvPr/>
          </p:nvSpPr>
          <p:spPr bwMode="auto">
            <a:xfrm>
              <a:off x="258" y="171"/>
              <a:ext cx="87" cy="87"/>
            </a:xfrm>
            <a:prstGeom prst="rect">
              <a:avLst/>
            </a:prstGeom>
            <a:solidFill>
              <a:srgbClr val="9999C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355" name="Rectangle 9"/>
            <p:cNvSpPr>
              <a:spLocks/>
            </p:cNvSpPr>
            <p:nvPr/>
          </p:nvSpPr>
          <p:spPr bwMode="auto">
            <a:xfrm>
              <a:off x="173" y="258"/>
              <a:ext cx="86" cy="86"/>
            </a:xfrm>
            <a:prstGeom prst="rect">
              <a:avLst/>
            </a:prstGeom>
            <a:solidFill>
              <a:srgbClr val="9999C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grpSp>
      <p:grpSp>
        <p:nvGrpSpPr>
          <p:cNvPr id="14339" name="Group 13"/>
          <p:cNvGrpSpPr>
            <a:grpSpLocks/>
          </p:cNvGrpSpPr>
          <p:nvPr/>
        </p:nvGrpSpPr>
        <p:grpSpPr bwMode="auto">
          <a:xfrm>
            <a:off x="895117" y="573089"/>
            <a:ext cx="10402824" cy="1144587"/>
            <a:chOff x="0" y="0"/>
            <a:chExt cx="4916" cy="721"/>
          </a:xfrm>
        </p:grpSpPr>
        <p:sp>
          <p:nvSpPr>
            <p:cNvPr id="14345" name="Rectangle 11"/>
            <p:cNvSpPr>
              <a:spLocks/>
            </p:cNvSpPr>
            <p:nvPr/>
          </p:nvSpPr>
          <p:spPr bwMode="auto">
            <a:xfrm>
              <a:off x="0" y="0"/>
              <a:ext cx="4916" cy="721"/>
            </a:xfrm>
            <a:prstGeom prst="rect">
              <a:avLst/>
            </a:prstGeom>
            <a:solidFill>
              <a:srgbClr val="00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4346" name="Rectangle 12"/>
            <p:cNvSpPr>
              <a:spLocks/>
            </p:cNvSpPr>
            <p:nvPr/>
          </p:nvSpPr>
          <p:spPr bwMode="auto">
            <a:xfrm>
              <a:off x="2" y="0"/>
              <a:ext cx="4912" cy="68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7000"/>
                </a:lnSpc>
              </a:pPr>
              <a:r>
                <a:rPr lang="en-US" altLang="en-US" sz="1600" dirty="0">
                  <a:solidFill>
                    <a:srgbClr val="FF0000"/>
                  </a:solidFill>
                  <a:latin typeface="Arial Bold" charset="0"/>
                  <a:cs typeface="Arial Bold" charset="0"/>
                  <a:sym typeface="Arial Bold" charset="0"/>
                </a:rPr>
                <a:t>Original Article</a:t>
              </a:r>
              <a:r>
                <a:rPr lang="en-US" altLang="en-US" sz="2500" dirty="0">
                  <a:solidFill>
                    <a:srgbClr val="FFFFFF"/>
                  </a:solidFill>
                  <a:latin typeface="Arial Bold" charset="0"/>
                  <a:cs typeface="Arial Bold" charset="0"/>
                  <a:sym typeface="Arial Bold" charset="0"/>
                </a:rPr>
                <a:t> </a:t>
              </a:r>
              <a:br>
                <a:rPr lang="en-US" altLang="en-US" sz="2500" dirty="0">
                  <a:solidFill>
                    <a:srgbClr val="FFFFFF"/>
                  </a:solidFill>
                  <a:latin typeface="Arial Bold" charset="0"/>
                  <a:cs typeface="Arial Bold" charset="0"/>
                  <a:sym typeface="Arial Bold" charset="0"/>
                </a:rPr>
              </a:br>
              <a:r>
                <a:rPr lang="en-US" altLang="en-US" sz="2500" dirty="0">
                  <a:solidFill>
                    <a:schemeClr val="tx1"/>
                  </a:solidFill>
                  <a:latin typeface="Arial Bold" charset="0"/>
                  <a:cs typeface="Arial Bold" charset="0"/>
                  <a:sym typeface="Arial Bold" charset="0"/>
                </a:rPr>
                <a:t>Early Liver Transplantation for Severe Alcoholic Hepatitis</a:t>
              </a:r>
            </a:p>
          </p:txBody>
        </p:sp>
      </p:grpSp>
      <p:sp>
        <p:nvSpPr>
          <p:cNvPr id="14341" name="Rectangle 17"/>
          <p:cNvSpPr>
            <a:spLocks/>
          </p:cNvSpPr>
          <p:nvPr/>
        </p:nvSpPr>
        <p:spPr bwMode="auto">
          <a:xfrm>
            <a:off x="888768" y="5118100"/>
            <a:ext cx="10428217" cy="660400"/>
          </a:xfrm>
          <a:prstGeom prst="rect">
            <a:avLst/>
          </a:prstGeom>
          <a:noFill/>
          <a:ln>
            <a:noFill/>
          </a:ln>
          <a:extLst/>
        </p:spPr>
        <p:txBody>
          <a:bodyPr lIns="0" tIns="0" rIns="0" bIns="0"/>
          <a:lstStyle>
            <a:lvl1pPr eaLnBrk="0" hangingPunct="0">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tabLst>
                <a:tab pos="660400" algn="l"/>
                <a:tab pos="1308100" algn="l"/>
                <a:tab pos="1968500" algn="l"/>
                <a:tab pos="2628900" algn="l"/>
                <a:tab pos="3289300" algn="l"/>
                <a:tab pos="3937000" algn="l"/>
                <a:tab pos="4597400" algn="l"/>
                <a:tab pos="5257800" algn="l"/>
                <a:tab pos="5905500" algn="l"/>
                <a:tab pos="6565900" algn="l"/>
                <a:tab pos="7226300" algn="l"/>
                <a:tab pos="7454900" algn="l"/>
              </a:tabLs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7000"/>
              </a:lnSpc>
            </a:pPr>
            <a:r>
              <a:rPr lang="en-US" altLang="en-US" sz="1600">
                <a:solidFill>
                  <a:schemeClr val="tx1"/>
                </a:solidFill>
                <a:latin typeface="Arial" pitchFamily="34" charset="0"/>
                <a:cs typeface="Arial" pitchFamily="34" charset="0"/>
              </a:rPr>
              <a:t>N Engl J Med</a:t>
            </a:r>
          </a:p>
          <a:p>
            <a:pPr eaLnBrk="1" hangingPunct="1">
              <a:lnSpc>
                <a:spcPct val="97000"/>
              </a:lnSpc>
            </a:pPr>
            <a:r>
              <a:rPr lang="en-US" altLang="en-US" sz="1600">
                <a:solidFill>
                  <a:schemeClr val="tx1"/>
                </a:solidFill>
                <a:latin typeface="Arial" pitchFamily="34" charset="0"/>
                <a:cs typeface="Arial" pitchFamily="34" charset="0"/>
              </a:rPr>
              <a:t>Volume 365(19):1790-1800</a:t>
            </a:r>
          </a:p>
          <a:p>
            <a:pPr eaLnBrk="1" hangingPunct="1">
              <a:lnSpc>
                <a:spcPct val="97000"/>
              </a:lnSpc>
            </a:pPr>
            <a:r>
              <a:rPr lang="en-US" altLang="en-US" sz="1600">
                <a:solidFill>
                  <a:schemeClr val="tx1"/>
                </a:solidFill>
                <a:latin typeface="Arial" pitchFamily="34" charset="0"/>
                <a:cs typeface="Arial" pitchFamily="34" charset="0"/>
              </a:rPr>
              <a:t>November 10, 2011</a:t>
            </a:r>
          </a:p>
        </p:txBody>
      </p:sp>
      <p:pic>
        <p:nvPicPr>
          <p:cNvPr id="14342" name="Picture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675" y="6270625"/>
            <a:ext cx="341964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279" y="1910725"/>
            <a:ext cx="5660018" cy="287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22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945" y="510365"/>
            <a:ext cx="7998082" cy="4284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330743"/>
      </p:ext>
    </p:extLst>
  </p:cSld>
  <p:clrMapOvr>
    <a:masterClrMapping/>
  </p:clrMapOvr>
</p:sld>
</file>

<file path=ppt/theme/theme1.xml><?xml version="1.0" encoding="utf-8"?>
<a:theme xmlns:a="http://schemas.openxmlformats.org/drawingml/2006/main" name="Montefiore DOING MORE">
  <a:themeElements>
    <a:clrScheme name="Montefiore_2">
      <a:dk1>
        <a:srgbClr val="414042"/>
      </a:dk1>
      <a:lt1>
        <a:srgbClr val="FFFFFF"/>
      </a:lt1>
      <a:dk2>
        <a:srgbClr val="003768"/>
      </a:dk2>
      <a:lt2>
        <a:srgbClr val="CA006C"/>
      </a:lt2>
      <a:accent1>
        <a:srgbClr val="939598"/>
      </a:accent1>
      <a:accent2>
        <a:srgbClr val="BCBEC0"/>
      </a:accent2>
      <a:accent3>
        <a:srgbClr val="E6E7E8"/>
      </a:accent3>
      <a:accent4>
        <a:srgbClr val="FFC907"/>
      </a:accent4>
      <a:accent5>
        <a:srgbClr val="F47521"/>
      </a:accent5>
      <a:accent6>
        <a:srgbClr val="7CBB53"/>
      </a:accent6>
      <a:hlink>
        <a:srgbClr val="0D355E"/>
      </a:hlink>
      <a:folHlink>
        <a:srgbClr val="0D35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Montefiore">
      <a:dk1>
        <a:srgbClr val="35353E"/>
      </a:dk1>
      <a:lt1>
        <a:sysClr val="window" lastClr="FFFFFF"/>
      </a:lt1>
      <a:dk2>
        <a:srgbClr val="35353E"/>
      </a:dk2>
      <a:lt2>
        <a:srgbClr val="FFFFFF"/>
      </a:lt2>
      <a:accent1>
        <a:srgbClr val="0D355E"/>
      </a:accent1>
      <a:accent2>
        <a:srgbClr val="C7036B"/>
      </a:accent2>
      <a:accent3>
        <a:srgbClr val="808285"/>
      </a:accent3>
      <a:accent4>
        <a:srgbClr val="A7A9AC"/>
      </a:accent4>
      <a:accent5>
        <a:srgbClr val="D1D3D4"/>
      </a:accent5>
      <a:accent6>
        <a:srgbClr val="E6E7E8"/>
      </a:accent6>
      <a:hlink>
        <a:srgbClr val="0D355E"/>
      </a:hlink>
      <a:folHlink>
        <a:srgbClr val="0D35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8814</TotalTime>
  <Words>743</Words>
  <Application>Microsoft Macintosh PowerPoint</Application>
  <PresentationFormat>Custom</PresentationFormat>
  <Paragraphs>96</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Bold</vt:lpstr>
      <vt:lpstr>Arial Italic</vt:lpstr>
      <vt:lpstr>Arial Unicode MS</vt:lpstr>
      <vt:lpstr>Gill Sans</vt:lpstr>
      <vt:lpstr>Metric Regular</vt:lpstr>
      <vt:lpstr>Wingdings</vt:lpstr>
      <vt:lpstr>ヒラギノ角ゴ ProN W3</vt:lpstr>
      <vt:lpstr>ヒラギノ角ゴ ProN W6</vt:lpstr>
      <vt:lpstr>Montefiore DOING MORE</vt:lpstr>
      <vt:lpstr>Liver Transplantation: 50 years</vt:lpstr>
      <vt:lpstr>History of Transplant</vt:lpstr>
      <vt:lpstr>PowerPoint Presentation</vt:lpstr>
      <vt:lpstr>Success rates of the common solid organ transplants is now approximately 90% at one year</vt:lpstr>
      <vt:lpstr>Requirements for organ transplantation is similar in all organs</vt:lpstr>
      <vt:lpstr>Liver transplantation is a treatment for irreversible liver failure</vt:lpstr>
      <vt:lpstr>Emerging indications for LT</vt:lpstr>
      <vt:lpstr>PowerPoint Presentation</vt:lpstr>
      <vt:lpstr>PowerPoint Presentation</vt:lpstr>
      <vt:lpstr>How does a patient get placed on the waiting list?</vt:lpstr>
      <vt:lpstr>Maintaining liver disease patients on the wait list</vt:lpstr>
      <vt:lpstr>How are organs placed?   Scoring Chronic Liver Disease</vt:lpstr>
      <vt:lpstr>Meld exceptions (extra points allocated for specific conditions)</vt:lpstr>
      <vt:lpstr>Median Meld at Transplant</vt:lpstr>
      <vt:lpstr>Geographic variability in access to liver transplant</vt:lpstr>
      <vt:lpstr>Standard Liver Transplantation Technique</vt:lpstr>
      <vt:lpstr>Modern immunosuppressive therapy in liver transplantation is based on three oral agents</vt:lpstr>
      <vt:lpstr>Recurrent Disease</vt:lpstr>
      <vt:lpstr>PowerPoint Presentation</vt:lpstr>
      <vt:lpstr>Recurrent Liver Damage due to HCV:  Risk is Decreasing </vt:lpstr>
      <vt:lpstr>Validation of Liver Transplantation (total hepatectomy) as a Therapeutic Modality for HCC</vt:lpstr>
      <vt:lpstr>Bridge therapy to control liver cancer</vt:lpstr>
      <vt:lpstr>Expanding the life boat—finding innovative ways to increase access to transplant</vt:lpstr>
      <vt:lpstr>Reduced and split liver techniques</vt:lpstr>
      <vt:lpstr>PowerPoint Presentation</vt:lpstr>
      <vt:lpstr>Conclusions</vt:lpstr>
    </vt:vector>
  </TitlesOfParts>
  <Company>Montefiore</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Montefiore PPT Template</dc:title>
  <dc:creator>Matt Klotz</dc:creator>
  <cp:lastModifiedBy>Milo Sherman</cp:lastModifiedBy>
  <cp:revision>1513</cp:revision>
  <cp:lastPrinted>2016-08-05T19:00:40Z</cp:lastPrinted>
  <dcterms:created xsi:type="dcterms:W3CDTF">2016-03-19T13:26:20Z</dcterms:created>
  <dcterms:modified xsi:type="dcterms:W3CDTF">2017-12-20T21:52:20Z</dcterms:modified>
</cp:coreProperties>
</file>